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6.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8" r:id="rId3"/>
    <p:sldId id="265" r:id="rId4"/>
    <p:sldId id="260" r:id="rId5"/>
    <p:sldId id="261" r:id="rId6"/>
    <p:sldId id="262" r:id="rId7"/>
    <p:sldId id="263" r:id="rId8"/>
    <p:sldId id="264" r:id="rId9"/>
    <p:sldId id="266" r:id="rId10"/>
    <p:sldId id="267" r:id="rId11"/>
    <p:sldId id="268" r:id="rId12"/>
    <p:sldId id="269" r:id="rId13"/>
    <p:sldId id="270" r:id="rId14"/>
    <p:sldId id="272" r:id="rId15"/>
    <p:sldId id="273" r:id="rId16"/>
    <p:sldId id="274" r:id="rId17"/>
  </p:sldIdLst>
  <p:sldSz cx="9144000" cy="6858000" type="screen4x3"/>
  <p:notesSz cx="6858000" cy="9144000"/>
  <p:custDataLst>
    <p:tags r:id="rId1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showPr>
  <p:clrMru>
    <a:srgbClr val="FFE2D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5" autoAdjust="0"/>
    <p:restoredTop sz="94625" autoAdjust="0"/>
  </p:normalViewPr>
  <p:slideViewPr>
    <p:cSldViewPr>
      <p:cViewPr varScale="1">
        <p:scale>
          <a:sx n="101" d="100"/>
          <a:sy n="101" d="100"/>
        </p:scale>
        <p:origin x="-1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D2E6D75E-C142-49D1-B118-06093F9BC04A}" type="datetimeFigureOut">
              <a:rPr lang="en-US"/>
              <a:pPr/>
              <a:t>8/16/2012</a:t>
            </a:fld>
            <a:endParaRPr lang="en-US"/>
          </a:p>
        </p:txBody>
      </p:sp>
      <p:sp>
        <p:nvSpPr>
          <p:cNvPr id="307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AFBB5E8-FBD7-423B-9042-E51EC947FAB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Ro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Ro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Ro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Ro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49225"/>
            <a:ext cx="7391400" cy="993775"/>
          </a:xfrm>
        </p:spPr>
        <p:txBody>
          <a:bodyPr/>
          <a:lstStyle>
            <a:lvl1pPr>
              <a:defRPr>
                <a:solidFill>
                  <a:schemeClr val="tx2"/>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219200" y="1066800"/>
            <a:ext cx="6400800" cy="609600"/>
          </a:xfrm>
        </p:spPr>
        <p:txBody>
          <a:bodyPr/>
          <a:lstStyle>
            <a:lvl1pPr marL="0" indent="0" algn="ctr">
              <a:buFontTx/>
              <a:buNone/>
              <a:defRPr>
                <a:solidFill>
                  <a:schemeClr val="tx1"/>
                </a:solidFill>
                <a:effectLst>
                  <a:outerShdw blurRad="38100" dist="38100" dir="2700000" algn="tl">
                    <a:srgbClr val="FFFFFF"/>
                  </a:outerShdw>
                </a:effectLst>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477000"/>
            <a:ext cx="2133600" cy="304800"/>
          </a:xfrm>
        </p:spPr>
        <p:txBody>
          <a:bodyPr/>
          <a:lstStyle>
            <a:lvl1pPr>
              <a:defRPr smtClean="0">
                <a:solidFill>
                  <a:srgbClr val="FFFFFF"/>
                </a:solidFill>
              </a:defRPr>
            </a:lvl1pPr>
          </a:lstStyle>
          <a:p>
            <a:pPr>
              <a:defRPr/>
            </a:pPr>
            <a:fld id="{419F534F-0F77-48AA-BBE2-08E08BCEEB34}" type="datetimeFigureOut">
              <a:rPr lang="en-US"/>
              <a:pPr>
                <a:defRPr/>
              </a:pPr>
              <a:t>8/16/2012</a:t>
            </a:fld>
            <a:endParaRPr lang="en-US"/>
          </a:p>
        </p:txBody>
      </p:sp>
      <p:sp>
        <p:nvSpPr>
          <p:cNvPr id="5" name="Rectangle 5"/>
          <p:cNvSpPr>
            <a:spLocks noGrp="1" noChangeArrowheads="1"/>
          </p:cNvSpPr>
          <p:nvPr>
            <p:ph type="ftr" sz="quarter" idx="11"/>
          </p:nvPr>
        </p:nvSpPr>
        <p:spPr>
          <a:xfrm>
            <a:off x="3124200" y="6477000"/>
            <a:ext cx="2895600" cy="304800"/>
          </a:xfrm>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a:xfrm>
            <a:off x="6553200" y="6477000"/>
            <a:ext cx="2133600" cy="304800"/>
          </a:xfrm>
        </p:spPr>
        <p:txBody>
          <a:bodyPr/>
          <a:lstStyle>
            <a:lvl1pPr>
              <a:defRPr smtClean="0">
                <a:solidFill>
                  <a:srgbClr val="FFFFFF"/>
                </a:solidFill>
              </a:defRPr>
            </a:lvl1pPr>
          </a:lstStyle>
          <a:p>
            <a:pPr>
              <a:defRPr/>
            </a:pPr>
            <a:fld id="{AF838D86-D4A4-4AE3-BFD1-84BEB85F6B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EEE8CE4-6F03-4FCE-BB86-6251E93C24FA}" type="datetimeFigureOut">
              <a:rPr lang="en-US"/>
              <a:pPr>
                <a:defRPr/>
              </a:pPr>
              <a:t>8/16/2012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B79808-5470-441C-9D97-D22E3FD6710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F471E8-2615-4FD4-AC09-B2791EF37485}" type="datetimeFigureOut">
              <a:rPr lang="en-US"/>
              <a:pPr>
                <a:defRPr/>
              </a:pPr>
              <a:t>8/16/2012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050E35-1B7A-42CF-A896-7D2C20098E2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E91B50-A6C0-45C3-B32F-25E07D7DE61A}" type="datetimeFigureOut">
              <a:rPr lang="en-US"/>
              <a:pPr>
                <a:defRPr/>
              </a:pPr>
              <a:t>8/16/2012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138FF9-F1E2-4960-B5CF-388047192E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9B3B072-397B-4909-A7C5-28E6790E2150}" type="datetimeFigureOut">
              <a:rPr lang="en-US"/>
              <a:pPr>
                <a:defRPr/>
              </a:pPr>
              <a:t>8/16/2012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4013-6B9F-41D8-8606-DDE648F6E87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1121F6F-2358-4821-98E0-B80A2660020A}" type="datetimeFigureOut">
              <a:rPr lang="en-US"/>
              <a:pPr>
                <a:defRPr/>
              </a:pPr>
              <a:t>8/16/2012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6DA19A-AFD3-4848-A91E-99E245F1921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F562A9E-E535-482F-A358-7F66AA9E33AD}" type="datetimeFigureOut">
              <a:rPr lang="en-US"/>
              <a:pPr>
                <a:defRPr/>
              </a:pPr>
              <a:t>8/16/2012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AA117E-AAE7-47C7-9D53-7F2BC70AABF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A520DF8-C306-4529-A244-D19FE190ACD5}" type="datetimeFigureOut">
              <a:rPr lang="en-US"/>
              <a:pPr>
                <a:defRPr/>
              </a:pPr>
              <a:t>8/16/2012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952203-60FB-410C-B7EF-C5BF65EDA93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FDDB6DB-B9DF-43D5-8709-6452E995E8CE}" type="datetimeFigureOut">
              <a:rPr lang="en-US"/>
              <a:pPr>
                <a:defRPr/>
              </a:pPr>
              <a:t>8/16/2012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56A4B9-5E57-4B99-A0BC-BAEBD0824E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695F0FA-97DA-407F-B0BA-38484A5AC199}" type="datetimeFigureOut">
              <a:rPr lang="en-US"/>
              <a:pPr>
                <a:defRPr/>
              </a:pPr>
              <a:t>8/16/2012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4FB88-52E7-46B9-9DE4-CABDA1F7344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63ABD34-A5E5-4CF6-ABA3-9B371F90EB03}" type="datetimeFigureOut">
              <a:rPr lang="en-US"/>
              <a:pPr>
                <a:defRPr/>
              </a:pPr>
              <a:t>8/16/2012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5A0979-480D-4E90-A5D3-94753D054BD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5240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611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smtClean="0">
                <a:solidFill>
                  <a:srgbClr val="000000"/>
                </a:solidFill>
                <a:latin typeface="+mn-lt"/>
                <a:cs typeface="+mn-cs"/>
              </a:defRPr>
            </a:lvl1pPr>
          </a:lstStyle>
          <a:p>
            <a:pPr>
              <a:defRPr/>
            </a:pPr>
            <a:fld id="{1BFFEF35-22AC-495E-9323-93E167093A4E}" type="datetimeFigureOut">
              <a:rPr lang="en-US"/>
              <a:pPr>
                <a:defRPr/>
              </a:pPr>
              <a:t>8/16/2012</a:t>
            </a:fld>
            <a:endParaRPr lang="en-US"/>
          </a:p>
        </p:txBody>
      </p:sp>
      <p:sp>
        <p:nvSpPr>
          <p:cNvPr id="1029" name="Rectangle 5"/>
          <p:cNvSpPr>
            <a:spLocks noGrp="1" noChangeArrowheads="1"/>
          </p:cNvSpPr>
          <p:nvPr>
            <p:ph type="ftr" sz="quarter" idx="3"/>
          </p:nvPr>
        </p:nvSpPr>
        <p:spPr bwMode="auto">
          <a:xfrm>
            <a:off x="3124200" y="6461125"/>
            <a:ext cx="289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4611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solidFill>
                  <a:srgbClr val="000000"/>
                </a:solidFill>
                <a:latin typeface="+mn-lt"/>
                <a:cs typeface="+mn-cs"/>
              </a:defRPr>
            </a:lvl1pPr>
          </a:lstStyle>
          <a:p>
            <a:pPr>
              <a:defRPr/>
            </a:pPr>
            <a:fld id="{BF7DCF77-6C38-4E87-8F7B-1057C61CDE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timing>
    <p:tnLst>
      <p:par>
        <p:cTn id="1" dur="indefinite" restart="never" nodeType="tmRoot"/>
      </p:par>
    </p:tnLst>
  </p:timing>
  <p:txStyles>
    <p:titleStyle>
      <a:lvl1pPr algn="ctr" rtl="0" fontAlgn="base">
        <a:spcBef>
          <a:spcPct val="0"/>
        </a:spcBef>
        <a:spcAft>
          <a:spcPct val="0"/>
        </a:spcAft>
        <a:defRPr sz="4400" b="1">
          <a:solidFill>
            <a:srgbClr val="FFFFFF"/>
          </a:solidFill>
          <a:latin typeface="+mj-lt"/>
          <a:ea typeface="+mj-ea"/>
          <a:cs typeface="+mj-cs"/>
        </a:defRPr>
      </a:lvl1pPr>
      <a:lvl2pPr algn="ctr" rtl="0" fontAlgn="base">
        <a:spcBef>
          <a:spcPct val="0"/>
        </a:spcBef>
        <a:spcAft>
          <a:spcPct val="0"/>
        </a:spcAft>
        <a:defRPr sz="4400" b="1">
          <a:solidFill>
            <a:srgbClr val="FFFFFF"/>
          </a:solidFill>
          <a:latin typeface="Arial" charset="0"/>
        </a:defRPr>
      </a:lvl2pPr>
      <a:lvl3pPr algn="ctr" rtl="0" fontAlgn="base">
        <a:spcBef>
          <a:spcPct val="0"/>
        </a:spcBef>
        <a:spcAft>
          <a:spcPct val="0"/>
        </a:spcAft>
        <a:defRPr sz="4400" b="1">
          <a:solidFill>
            <a:srgbClr val="FFFFFF"/>
          </a:solidFill>
          <a:latin typeface="Arial" charset="0"/>
        </a:defRPr>
      </a:lvl3pPr>
      <a:lvl4pPr algn="ctr" rtl="0" fontAlgn="base">
        <a:spcBef>
          <a:spcPct val="0"/>
        </a:spcBef>
        <a:spcAft>
          <a:spcPct val="0"/>
        </a:spcAft>
        <a:defRPr sz="4400" b="1">
          <a:solidFill>
            <a:srgbClr val="FFFFFF"/>
          </a:solidFill>
          <a:latin typeface="Arial" charset="0"/>
        </a:defRPr>
      </a:lvl4pPr>
      <a:lvl5pPr algn="ctr" rtl="0" fontAlgn="base">
        <a:spcBef>
          <a:spcPct val="0"/>
        </a:spcBef>
        <a:spcAft>
          <a:spcPct val="0"/>
        </a:spcAft>
        <a:defRPr sz="4400" b="1">
          <a:solidFill>
            <a:srgbClr val="FFFFFF"/>
          </a:solidFill>
          <a:latin typeface="Arial" charset="0"/>
        </a:defRPr>
      </a:lvl5pPr>
      <a:lvl6pPr marL="457200" algn="ctr" rtl="0" eaLnBrk="1" fontAlgn="base" hangingPunct="1">
        <a:spcBef>
          <a:spcPct val="0"/>
        </a:spcBef>
        <a:spcAft>
          <a:spcPct val="0"/>
        </a:spcAft>
        <a:defRPr sz="4400" b="1">
          <a:solidFill>
            <a:srgbClr val="FFFFFF"/>
          </a:solidFill>
          <a:latin typeface="Arial" charset="0"/>
        </a:defRPr>
      </a:lvl6pPr>
      <a:lvl7pPr marL="914400" algn="ctr" rtl="0" eaLnBrk="1" fontAlgn="base" hangingPunct="1">
        <a:spcBef>
          <a:spcPct val="0"/>
        </a:spcBef>
        <a:spcAft>
          <a:spcPct val="0"/>
        </a:spcAft>
        <a:defRPr sz="4400" b="1">
          <a:solidFill>
            <a:srgbClr val="FFFFFF"/>
          </a:solidFill>
          <a:latin typeface="Arial" charset="0"/>
        </a:defRPr>
      </a:lvl7pPr>
      <a:lvl8pPr marL="1371600" algn="ctr" rtl="0" eaLnBrk="1" fontAlgn="base" hangingPunct="1">
        <a:spcBef>
          <a:spcPct val="0"/>
        </a:spcBef>
        <a:spcAft>
          <a:spcPct val="0"/>
        </a:spcAft>
        <a:defRPr sz="4400" b="1">
          <a:solidFill>
            <a:srgbClr val="FFFFFF"/>
          </a:solidFill>
          <a:latin typeface="Arial" charset="0"/>
        </a:defRPr>
      </a:lvl8pPr>
      <a:lvl9pPr marL="1828800" algn="ctr" rtl="0" eaLnBrk="1" fontAlgn="base" hangingPunct="1">
        <a:spcBef>
          <a:spcPct val="0"/>
        </a:spcBef>
        <a:spcAft>
          <a:spcPct val="0"/>
        </a:spcAft>
        <a:defRPr sz="4400" b="1">
          <a:solidFill>
            <a:srgbClr val="FFFFFF"/>
          </a:solidFill>
          <a:latin typeface="Arial" charset="0"/>
        </a:defRPr>
      </a:lvl9pPr>
    </p:titleStyle>
    <p:bodyStyle>
      <a:lvl1pPr marL="342900" indent="-342900" algn="l" rtl="0" fontAlgn="base">
        <a:spcBef>
          <a:spcPct val="20000"/>
        </a:spcBef>
        <a:spcAft>
          <a:spcPct val="0"/>
        </a:spcAft>
        <a:buChar char="•"/>
        <a:defRPr sz="3200">
          <a:solidFill>
            <a:srgbClr val="000000"/>
          </a:solidFill>
          <a:latin typeface="+mn-lt"/>
          <a:ea typeface="+mn-ea"/>
          <a:cs typeface="+mn-cs"/>
        </a:defRPr>
      </a:lvl1pPr>
      <a:lvl2pPr marL="742950" indent="-285750" algn="l" rtl="0" fontAlgn="base">
        <a:spcBef>
          <a:spcPct val="20000"/>
        </a:spcBef>
        <a:spcAft>
          <a:spcPct val="0"/>
        </a:spcAft>
        <a:buChar char="–"/>
        <a:defRPr sz="2800">
          <a:solidFill>
            <a:srgbClr val="000000"/>
          </a:solidFill>
          <a:latin typeface="+mn-lt"/>
        </a:defRPr>
      </a:lvl2pPr>
      <a:lvl3pPr marL="114300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hyperlink" Target="http://www.kitchencorps.com/" TargetMode="Externa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7.jpeg"/><Relationship Id="rId4" Type="http://schemas.openxmlformats.org/officeDocument/2006/relationships/audio" Target="../media/audio1.wav"/><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hyperlink" Target="http://www.kitchencorps.com/"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5000" b="-50000"/>
          </a:stretch>
        </a:blipFill>
        <a:effectLst/>
      </p:bgPr>
    </p:bg>
    <p:spTree>
      <p:nvGrpSpPr>
        <p:cNvPr id="1" name=""/>
        <p:cNvGrpSpPr/>
        <p:nvPr/>
      </p:nvGrpSpPr>
      <p:grpSpPr>
        <a:xfrm>
          <a:off x="0" y="0"/>
          <a:ext cx="0" cy="0"/>
          <a:chOff x="0" y="0"/>
          <a:chExt cx="0" cy="0"/>
        </a:xfrm>
      </p:grpSpPr>
      <p:pic>
        <p:nvPicPr>
          <p:cNvPr id="4" name="Picture 3" descr="KC LOGO COLOR 2.jpg"/>
          <p:cNvPicPr>
            <a:picLocks noChangeAspect="1"/>
          </p:cNvPicPr>
          <p:nvPr/>
        </p:nvPicPr>
        <p:blipFill>
          <a:blip r:embed="rId6"/>
          <a:srcRect/>
          <a:stretch>
            <a:fillRect/>
          </a:stretch>
        </p:blipFill>
        <p:spPr bwMode="auto">
          <a:xfrm>
            <a:off x="0" y="152400"/>
            <a:ext cx="9144000" cy="1527175"/>
          </a:xfrm>
          <a:prstGeom prst="rect">
            <a:avLst/>
          </a:prstGeom>
          <a:noFill/>
          <a:ln w="9525">
            <a:noFill/>
            <a:miter lim="800000"/>
            <a:headEnd/>
            <a:tailEnd/>
          </a:ln>
        </p:spPr>
      </p:pic>
      <p:sp>
        <p:nvSpPr>
          <p:cNvPr id="5" name="TextBox 4"/>
          <p:cNvSpPr txBox="1"/>
          <p:nvPr/>
        </p:nvSpPr>
        <p:spPr>
          <a:xfrm>
            <a:off x="984045" y="2829580"/>
            <a:ext cx="7206781" cy="523220"/>
          </a:xfrm>
          <a:prstGeom prst="rect">
            <a:avLst/>
          </a:prstGeom>
          <a:noFill/>
        </p:spPr>
        <p:txBody>
          <a:bodyPr wrap="none">
            <a:spAutoFit/>
          </a:bodyPr>
          <a:lstStyle/>
          <a:p>
            <a:pPr algn="ctr" fontAlgn="auto">
              <a:spcBef>
                <a:spcPts val="0"/>
              </a:spcBef>
              <a:spcAft>
                <a:spcPts val="0"/>
              </a:spcAft>
              <a:defRPr/>
            </a:pPr>
            <a:r>
              <a:rPr lang="en-US" sz="2800" dirty="0">
                <a:ln>
                  <a:solidFill>
                    <a:schemeClr val="tx2"/>
                  </a:solidFill>
                </a:ln>
                <a:solidFill>
                  <a:srgbClr val="FF0000"/>
                </a:solidFill>
                <a:latin typeface="Franklin Gothic Book" pitchFamily="34" charset="0"/>
                <a:cs typeface="+mn-cs"/>
              </a:rPr>
              <a:t>“The Missing Piece To Your Temporary Needs!”</a:t>
            </a:r>
          </a:p>
        </p:txBody>
      </p:sp>
      <p:sp>
        <p:nvSpPr>
          <p:cNvPr id="8" name="TextBox 7"/>
          <p:cNvSpPr txBox="1">
            <a:spLocks noChangeArrowheads="1"/>
          </p:cNvSpPr>
          <p:nvPr/>
        </p:nvSpPr>
        <p:spPr bwMode="auto">
          <a:xfrm>
            <a:off x="838200" y="6248400"/>
            <a:ext cx="7391400" cy="738188"/>
          </a:xfrm>
          <a:prstGeom prst="rect">
            <a:avLst/>
          </a:prstGeom>
          <a:noFill/>
          <a:ln w="9525">
            <a:noFill/>
            <a:miter lim="800000"/>
            <a:headEnd/>
            <a:tailEnd/>
          </a:ln>
        </p:spPr>
        <p:txBody>
          <a:bodyPr>
            <a:spAutoFit/>
          </a:bodyPr>
          <a:lstStyle/>
          <a:p>
            <a:pPr algn="ctr"/>
            <a:r>
              <a:rPr lang="en-US" sz="2400">
                <a:solidFill>
                  <a:schemeClr val="bg1"/>
                </a:solidFill>
                <a:hlinkClick r:id="rId7"/>
              </a:rPr>
              <a:t>www.kitchencorps.com</a:t>
            </a:r>
            <a:endParaRPr lang="en-US">
              <a:solidFill>
                <a:schemeClr val="bg1"/>
              </a:solidFill>
            </a:endParaRPr>
          </a:p>
          <a:p>
            <a:endParaRPr lang="en-US"/>
          </a:p>
        </p:txBody>
      </p:sp>
      <p:pic>
        <p:nvPicPr>
          <p:cNvPr id="9" name="Picture 8" descr="KitchenCorpsVideo2009_052b.jpg"/>
          <p:cNvPicPr>
            <a:picLocks/>
          </p:cNvPicPr>
          <p:nvPr/>
        </p:nvPicPr>
        <p:blipFill>
          <a:blip r:embed="rId8"/>
          <a:stretch>
            <a:fillRect/>
          </a:stretch>
        </p:blipFill>
        <p:spPr>
          <a:xfrm>
            <a:off x="3571875" y="1692275"/>
            <a:ext cx="1801813" cy="1187450"/>
          </a:xfrm>
          <a:prstGeom prst="rect">
            <a:avLst/>
          </a:prstGeom>
          <a:ln>
            <a:solidFill>
              <a:schemeClr val="bg1"/>
            </a:solidFill>
          </a:ln>
          <a:effectLst>
            <a:outerShdw blurRad="50800" dist="38100" dir="5400000" algn="t" rotWithShape="0">
              <a:schemeClr val="bg1">
                <a:alpha val="40000"/>
              </a:schemeClr>
            </a:outerShdw>
          </a:effectLst>
        </p:spPr>
      </p:pic>
      <p:pic>
        <p:nvPicPr>
          <p:cNvPr id="10" name="Picture 9" descr="KitchenCorpsVideo2009_041a.jpg"/>
          <p:cNvPicPr>
            <a:picLocks/>
          </p:cNvPicPr>
          <p:nvPr/>
        </p:nvPicPr>
        <p:blipFill>
          <a:blip r:embed="rId9"/>
          <a:stretch>
            <a:fillRect/>
          </a:stretch>
        </p:blipFill>
        <p:spPr>
          <a:xfrm>
            <a:off x="838200" y="1692275"/>
            <a:ext cx="1782763" cy="1187450"/>
          </a:xfrm>
          <a:prstGeom prst="rect">
            <a:avLst/>
          </a:prstGeom>
          <a:ln>
            <a:solidFill>
              <a:schemeClr val="bg1"/>
            </a:solidFill>
          </a:ln>
          <a:effectLst>
            <a:outerShdw blurRad="50800" dist="38100" dir="8100000" algn="tr" rotWithShape="0">
              <a:schemeClr val="bg1">
                <a:alpha val="40000"/>
              </a:schemeClr>
            </a:outerShdw>
          </a:effectLst>
        </p:spPr>
      </p:pic>
      <p:pic>
        <p:nvPicPr>
          <p:cNvPr id="12" name="Picture 11" descr="KitchenCorpsVideo2009_005a.jpg"/>
          <p:cNvPicPr>
            <a:picLocks noChangeAspect="1"/>
          </p:cNvPicPr>
          <p:nvPr/>
        </p:nvPicPr>
        <p:blipFill>
          <a:blip r:embed="rId10"/>
          <a:stretch>
            <a:fillRect/>
          </a:stretch>
        </p:blipFill>
        <p:spPr>
          <a:xfrm>
            <a:off x="6324600" y="1692275"/>
            <a:ext cx="1782763" cy="1187450"/>
          </a:xfrm>
          <a:prstGeom prst="rect">
            <a:avLst/>
          </a:prstGeom>
          <a:ln>
            <a:solidFill>
              <a:schemeClr val="bg1"/>
            </a:solidFill>
          </a:ln>
          <a:effectLst>
            <a:outerShdw blurRad="50800" dist="38100" dir="2700000" algn="tl" rotWithShape="0">
              <a:schemeClr val="bg1">
                <a:alpha val="40000"/>
              </a:schemeClr>
            </a:outerShdw>
          </a:effectLst>
        </p:spPr>
      </p:pic>
    </p:spTree>
    <p:custDataLst>
      <p:tags r:id="rId1"/>
    </p:custDataLst>
  </p:cSld>
  <p:clrMapOvr>
    <a:masterClrMapping/>
  </p:clrMapOvr>
  <p:transition advTm="15085">
    <p:sndAc>
      <p:stSnd>
        <p:snd r:embed="rId4" name="ang_kahora_m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2700" decel="100000" fill="hold"/>
                                        <p:tgtEl>
                                          <p:spTgt spid="4"/>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3000"/>
                            </p:stCondLst>
                            <p:childTnLst>
                              <p:par>
                                <p:cTn id="12" presetID="21" presetClass="entr" presetSubtype="4"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wheel(4)">
                                      <p:cBhvr>
                                        <p:cTn id="14" dur="2000"/>
                                        <p:tgtEl>
                                          <p:spTgt spid="10"/>
                                        </p:tgtEl>
                                      </p:cBhvr>
                                    </p:animEffect>
                                  </p:childTnLst>
                                </p:cTn>
                              </p:par>
                              <p:par>
                                <p:cTn id="15" presetID="45" presetClass="entr" presetSubtype="0" fill="hold" nodeType="withEffect">
                                  <p:stCondLst>
                                    <p:cond delay="50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ppt_w</p:attrName>
                                        </p:attrNameLst>
                                      </p:cBhvr>
                                      <p:tavLst>
                                        <p:tav tm="0" fmla="#ppt_w*sin(2.5*pi*$)">
                                          <p:val>
                                            <p:fltVal val="0"/>
                                          </p:val>
                                        </p:tav>
                                        <p:tav tm="100000">
                                          <p:val>
                                            <p:fltVal val="1"/>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childTnLst>
                                </p:cTn>
                              </p:par>
                              <p:par>
                                <p:cTn id="20" presetID="21" presetClass="entr" presetSubtype="4" fill="hold"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wheel(4)">
                                      <p:cBhvr>
                                        <p:cTn id="22" dur="2000"/>
                                        <p:tgtEl>
                                          <p:spTgt spid="9"/>
                                        </p:tgtEl>
                                      </p:cBhvr>
                                    </p:animEffect>
                                  </p:childTnLst>
                                </p:cTn>
                              </p:par>
                              <p:par>
                                <p:cTn id="23" presetID="21" presetClass="entr" presetSubtype="4" fill="hold" nodeType="withEffect">
                                  <p:stCondLst>
                                    <p:cond delay="3500"/>
                                  </p:stCondLst>
                                  <p:childTnLst>
                                    <p:set>
                                      <p:cBhvr>
                                        <p:cTn id="24" dur="1" fill="hold">
                                          <p:stCondLst>
                                            <p:cond delay="0"/>
                                          </p:stCondLst>
                                        </p:cTn>
                                        <p:tgtEl>
                                          <p:spTgt spid="12"/>
                                        </p:tgtEl>
                                        <p:attrNameLst>
                                          <p:attrName>style.visibility</p:attrName>
                                        </p:attrNameLst>
                                      </p:cBhvr>
                                      <p:to>
                                        <p:strVal val="visible"/>
                                      </p:to>
                                    </p:set>
                                    <p:animEffect transition="in" filter="wheel(4)">
                                      <p:cBhvr>
                                        <p:cTn id="25" dur="2000"/>
                                        <p:tgtEl>
                                          <p:spTgt spid="12"/>
                                        </p:tgtEl>
                                      </p:cBhvr>
                                    </p:animEffect>
                                  </p:childTnLst>
                                </p:cTn>
                              </p:par>
                            </p:childTnLst>
                          </p:cTn>
                        </p:par>
                        <p:par>
                          <p:cTn id="26" fill="hold">
                            <p:stCondLst>
                              <p:cond delay="8500"/>
                            </p:stCondLst>
                            <p:childTnLst>
                              <p:par>
                                <p:cTn id="27" presetID="28" presetClass="emph" presetSubtype="0" fill="hold" grpId="0" nodeType="afterEffect">
                                  <p:stCondLst>
                                    <p:cond delay="1000"/>
                                  </p:stCondLst>
                                  <p:iterate type="lt">
                                    <p:tmPct val="10000"/>
                                  </p:iterate>
                                  <p:childTnLst>
                                    <p:animClr clrSpc="rgb" dir="cw">
                                      <p:cBhvr override="childStyle">
                                        <p:cTn id="28" dur="500" fill="hold"/>
                                        <p:tgtEl>
                                          <p:spTgt spid="8"/>
                                        </p:tgtEl>
                                        <p:attrNameLst>
                                          <p:attrName>style.color</p:attrName>
                                        </p:attrNameLst>
                                      </p:cBhvr>
                                      <p:to>
                                        <a:schemeClr val="accent2"/>
                                      </p:to>
                                    </p:animClr>
                                    <p:animClr clrSpc="rgb" dir="cw">
                                      <p:cBhvr>
                                        <p:cTn id="29" dur="500" fill="hold"/>
                                        <p:tgtEl>
                                          <p:spTgt spid="8"/>
                                        </p:tgtEl>
                                        <p:attrNameLst>
                                          <p:attrName>fillcolor</p:attrName>
                                        </p:attrNameLst>
                                      </p:cBhvr>
                                      <p:to>
                                        <a:schemeClr val="accent2"/>
                                      </p:to>
                                    </p:animClr>
                                    <p:set>
                                      <p:cBhvr>
                                        <p:cTn id="30" dur="500" fill="hold"/>
                                        <p:tgtEl>
                                          <p:spTgt spid="8"/>
                                        </p:tgtEl>
                                        <p:attrNameLst>
                                          <p:attrName>fill.type</p:attrName>
                                        </p:attrNameLst>
                                      </p:cBhvr>
                                      <p:to>
                                        <p:strVal val="solid"/>
                                      </p:to>
                                    </p:set>
                                    <p:anim to="1.5" calcmode="lin" valueType="num">
                                      <p:cBhvr override="childStyle">
                                        <p:cTn id="31" dur="5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WHEN &amp; WHERE IS KITCHEN CORPS, INC. NEEDED?</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0" y="1447800"/>
            <a:ext cx="4617418"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EDUCATIONAL INSTITUTIONS</a:t>
            </a:r>
          </a:p>
        </p:txBody>
      </p:sp>
      <p:cxnSp>
        <p:nvCxnSpPr>
          <p:cNvPr id="24" name="Straight Connector 23"/>
          <p:cNvCxnSpPr/>
          <p:nvPr/>
        </p:nvCxnSpPr>
        <p:spPr>
          <a:xfrm rot="10800000" flipV="1">
            <a:off x="0" y="1809750"/>
            <a:ext cx="502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rcRect l="10753" t="16129" r="17204" b="25806"/>
          <a:stretch>
            <a:fillRect/>
          </a:stretch>
        </p:blipFill>
        <p:spPr>
          <a:xfrm>
            <a:off x="1133475" y="2286000"/>
            <a:ext cx="6950075" cy="3733800"/>
          </a:xfrm>
          <a:prstGeom prst="rect">
            <a:avLst/>
          </a:prstGeom>
          <a:ln w="38100" cap="sq">
            <a:solidFill>
              <a:schemeClr val="bg1"/>
            </a:solidFill>
            <a:prstDash val="solid"/>
            <a:miter lim="800000"/>
          </a:ln>
          <a:effectLst>
            <a:outerShdw blurRad="50800" dist="38100" dir="2700000" algn="tl" rotWithShape="0">
              <a:schemeClr val="bg1">
                <a:alpha val="43000"/>
              </a:schemeClr>
            </a:outerShdw>
          </a:effectLst>
        </p:spPr>
      </p:pic>
      <p:pic>
        <p:nvPicPr>
          <p:cNvPr id="7" name="Picture 6" descr="S:\My Pictures\Customer Logos\group-worldwide_tcm13-9268.jpg"/>
          <p:cNvPicPr>
            <a:picLocks noChangeAspect="1" noChangeArrowheads="1"/>
          </p:cNvPicPr>
          <p:nvPr/>
        </p:nvPicPr>
        <p:blipFill>
          <a:blip r:embed="rId5"/>
          <a:srcRect t="18947" b="18947"/>
          <a:stretch>
            <a:fillRect/>
          </a:stretch>
        </p:blipFill>
        <p:spPr bwMode="auto">
          <a:xfrm>
            <a:off x="6992938" y="6207125"/>
            <a:ext cx="2151062" cy="650875"/>
          </a:xfrm>
          <a:prstGeom prst="rect">
            <a:avLst/>
          </a:prstGeom>
          <a:noFill/>
          <a:ln w="9525">
            <a:noFill/>
            <a:miter lim="800000"/>
            <a:headEnd/>
            <a:tailEnd/>
          </a:ln>
        </p:spPr>
      </p:pic>
    </p:spTree>
    <p:custDataLst>
      <p:tags r:id="rId1"/>
    </p:custDataLst>
  </p:cSld>
  <p:clrMapOvr>
    <a:masterClrMapping/>
  </p:clrMapOvr>
  <p:transition advTm="1056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5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5" presetClass="entr" presetSubtype="5"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down)">
                                      <p:cBhvr>
                                        <p:cTn id="21" dur="2000"/>
                                        <p:tgtEl>
                                          <p:spTgt spid="26"/>
                                        </p:tgtEl>
                                      </p:cBhvr>
                                    </p:animEffect>
                                  </p:childTnLst>
                                </p:cTn>
                              </p:par>
                              <p:par>
                                <p:cTn id="22" presetID="9"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WHEN &amp; WHERE IS KITCHEN CORPS, INC. NEEDED?</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4724400" y="1447800"/>
            <a:ext cx="4504375"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HEALTHCARE INSTITUTIONS</a:t>
            </a:r>
          </a:p>
        </p:txBody>
      </p:sp>
      <p:cxnSp>
        <p:nvCxnSpPr>
          <p:cNvPr id="24" name="Straight Connector 23"/>
          <p:cNvCxnSpPr/>
          <p:nvPr/>
        </p:nvCxnSpPr>
        <p:spPr>
          <a:xfrm rot="10800000" flipV="1">
            <a:off x="4114800" y="18097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rcRect b="15000"/>
          <a:stretch>
            <a:fillRect/>
          </a:stretch>
        </p:blipFill>
        <p:spPr>
          <a:xfrm>
            <a:off x="1219200" y="2362200"/>
            <a:ext cx="6583363" cy="3730625"/>
          </a:xfrm>
          <a:prstGeom prst="rect">
            <a:avLst/>
          </a:prstGeom>
          <a:ln w="38100" cap="sq">
            <a:solidFill>
              <a:schemeClr val="tx2"/>
            </a:solidFill>
            <a:prstDash val="solid"/>
            <a:miter lim="800000"/>
          </a:ln>
          <a:effectLst>
            <a:outerShdw blurRad="50800" dist="38100" dir="8100000" algn="tr" rotWithShape="0">
              <a:schemeClr val="tx2">
                <a:alpha val="40000"/>
              </a:schemeClr>
            </a:outerShdw>
          </a:effectLst>
        </p:spPr>
      </p:pic>
      <p:pic>
        <p:nvPicPr>
          <p:cNvPr id="6" name="Picture 5" descr="cglogo.gif"/>
          <p:cNvPicPr>
            <a:picLocks noChangeAspect="1"/>
          </p:cNvPicPr>
          <p:nvPr/>
        </p:nvPicPr>
        <p:blipFill>
          <a:blip r:embed="rId5"/>
          <a:srcRect t="10786" b="10786"/>
          <a:stretch>
            <a:fillRect/>
          </a:stretch>
        </p:blipFill>
        <p:spPr bwMode="auto">
          <a:xfrm>
            <a:off x="0" y="6172200"/>
            <a:ext cx="1695450" cy="665163"/>
          </a:xfrm>
          <a:prstGeom prst="rect">
            <a:avLst/>
          </a:prstGeom>
          <a:noFill/>
          <a:ln w="9525">
            <a:noFill/>
            <a:miter lim="800000"/>
            <a:headEnd/>
            <a:tailEnd/>
          </a:ln>
        </p:spPr>
      </p:pic>
    </p:spTree>
    <p:custDataLst>
      <p:tags r:id="rId1"/>
    </p:custDataLst>
  </p:cSld>
  <p:clrMapOvr>
    <a:masterClrMapping/>
  </p:clrMapOvr>
  <p:transition advTm="99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5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5" presetClass="entr" presetSubtype="5"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down)">
                                      <p:cBhvr>
                                        <p:cTn id="21" dur="2000"/>
                                        <p:tgtEl>
                                          <p:spTgt spid="26"/>
                                        </p:tgtEl>
                                      </p:cBhvr>
                                    </p:animEffect>
                                  </p:childTnLst>
                                </p:cTn>
                              </p:par>
                              <p:par>
                                <p:cTn id="22" presetID="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WHEN &amp; WHERE IS KITCHEN CORPS, INC. NEEDED?</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0" y="1447800"/>
            <a:ext cx="4879093"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CORRECTIONAL INSTITUTIONS</a:t>
            </a:r>
          </a:p>
        </p:txBody>
      </p:sp>
      <p:cxnSp>
        <p:nvCxnSpPr>
          <p:cNvPr id="24" name="Straight Connector 23"/>
          <p:cNvCxnSpPr/>
          <p:nvPr/>
        </p:nvCxnSpPr>
        <p:spPr>
          <a:xfrm rot="10800000" flipV="1">
            <a:off x="0" y="1809750"/>
            <a:ext cx="502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rcRect b="17484"/>
          <a:stretch>
            <a:fillRect/>
          </a:stretch>
        </p:blipFill>
        <p:spPr>
          <a:xfrm>
            <a:off x="1066800" y="2286000"/>
            <a:ext cx="6783388" cy="3730625"/>
          </a:xfrm>
          <a:prstGeom prst="rect">
            <a:avLst/>
          </a:prstGeom>
          <a:ln w="38100" cap="sq">
            <a:solidFill>
              <a:schemeClr val="bg1"/>
            </a:solidFill>
            <a:prstDash val="solid"/>
            <a:miter lim="800000"/>
          </a:ln>
          <a:effectLst>
            <a:outerShdw blurRad="50800" dist="38100" dir="2700000" algn="tl" rotWithShape="0">
              <a:schemeClr val="bg1">
                <a:alpha val="43000"/>
              </a:schemeClr>
            </a:outerShdw>
          </a:effectLst>
        </p:spPr>
      </p:pic>
      <p:pic>
        <p:nvPicPr>
          <p:cNvPr id="3074" name="Picture 2"/>
          <p:cNvPicPr>
            <a:picLocks noChangeAspect="1" noChangeArrowheads="1"/>
          </p:cNvPicPr>
          <p:nvPr/>
        </p:nvPicPr>
        <p:blipFill>
          <a:blip r:embed="rId5"/>
          <a:srcRect/>
          <a:stretch>
            <a:fillRect/>
          </a:stretch>
        </p:blipFill>
        <p:spPr bwMode="auto">
          <a:xfrm>
            <a:off x="7964488" y="5715000"/>
            <a:ext cx="1179512" cy="1143000"/>
          </a:xfrm>
          <a:prstGeom prst="rect">
            <a:avLst/>
          </a:prstGeom>
          <a:noFill/>
          <a:ln w="9525">
            <a:noFill/>
            <a:miter lim="800000"/>
            <a:headEnd/>
            <a:tailEnd/>
          </a:ln>
        </p:spPr>
      </p:pic>
    </p:spTree>
    <p:custDataLst>
      <p:tags r:id="rId1"/>
    </p:custDataLst>
  </p:cSld>
  <p:clrMapOvr>
    <a:masterClrMapping/>
  </p:clrMapOvr>
  <p:transition advTm="103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5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5" presetClass="entr" presetSubtype="5"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down)">
                                      <p:cBhvr>
                                        <p:cTn id="21" dur="2000"/>
                                        <p:tgtEl>
                                          <p:spTgt spid="26"/>
                                        </p:tgtEl>
                                      </p:cBhvr>
                                    </p:animEffect>
                                  </p:childTnLst>
                                </p:cTn>
                              </p:par>
                              <p:par>
                                <p:cTn id="22" presetID="9"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dissolve">
                                      <p:cBhvr>
                                        <p:cTn id="2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WHEN &amp; WHERE IS KITCHEN CORPS, INC. NEEDED?</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4724400" y="1447800"/>
            <a:ext cx="4409027"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HOSPITALITY INSTITUTIONS</a:t>
            </a:r>
          </a:p>
        </p:txBody>
      </p:sp>
      <p:cxnSp>
        <p:nvCxnSpPr>
          <p:cNvPr id="24" name="Straight Connector 23"/>
          <p:cNvCxnSpPr/>
          <p:nvPr/>
        </p:nvCxnSpPr>
        <p:spPr>
          <a:xfrm rot="10800000" flipV="1">
            <a:off x="4114800" y="18097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rcRect t="20000" b="4000"/>
          <a:stretch>
            <a:fillRect/>
          </a:stretch>
        </p:blipFill>
        <p:spPr>
          <a:xfrm>
            <a:off x="1219200" y="2286000"/>
            <a:ext cx="6545263" cy="3730625"/>
          </a:xfrm>
          <a:prstGeom prst="rect">
            <a:avLst/>
          </a:prstGeom>
          <a:ln w="38100" cap="sq">
            <a:solidFill>
              <a:schemeClr val="tx2"/>
            </a:solidFill>
            <a:prstDash val="solid"/>
            <a:miter lim="800000"/>
          </a:ln>
          <a:effectLst>
            <a:outerShdw blurRad="50800" dist="38100" dir="8100000" algn="tr" rotWithShape="0">
              <a:schemeClr val="tx2">
                <a:alpha val="40000"/>
              </a:schemeClr>
            </a:outerShdw>
          </a:effectLst>
        </p:spPr>
      </p:pic>
      <p:pic>
        <p:nvPicPr>
          <p:cNvPr id="6" name="Picture 5" descr="ARAMARK.jpg"/>
          <p:cNvPicPr>
            <a:picLocks noChangeAspect="1"/>
          </p:cNvPicPr>
          <p:nvPr/>
        </p:nvPicPr>
        <p:blipFill>
          <a:blip r:embed="rId5"/>
          <a:srcRect/>
          <a:stretch>
            <a:fillRect/>
          </a:stretch>
        </p:blipFill>
        <p:spPr bwMode="auto">
          <a:xfrm>
            <a:off x="0" y="6324600"/>
            <a:ext cx="2489200" cy="533400"/>
          </a:xfrm>
          <a:prstGeom prst="rect">
            <a:avLst/>
          </a:prstGeom>
          <a:noFill/>
          <a:ln w="9525">
            <a:noFill/>
            <a:miter lim="800000"/>
            <a:headEnd/>
            <a:tailEnd/>
          </a:ln>
        </p:spPr>
      </p:pic>
    </p:spTree>
    <p:custDataLst>
      <p:tags r:id="rId1"/>
    </p:custDataLst>
  </p:cSld>
  <p:clrMapOvr>
    <a:masterClrMapping/>
  </p:clrMapOvr>
  <p:transition advTm="101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5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5" presetClass="entr" presetSubtype="5"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down)">
                                      <p:cBhvr>
                                        <p:cTn id="21" dur="2000"/>
                                        <p:tgtEl>
                                          <p:spTgt spid="26"/>
                                        </p:tgtEl>
                                      </p:cBhvr>
                                    </p:animEffect>
                                  </p:childTnLst>
                                </p:cTn>
                              </p:par>
                              <p:par>
                                <p:cTn id="22" presetID="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WHEN &amp; WHERE IS KITCHEN CORPS, INC. NEEDED?</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0" y="1595735"/>
            <a:ext cx="3636637"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FACILITY RENOVATION</a:t>
            </a:r>
          </a:p>
        </p:txBody>
      </p:sp>
      <p:cxnSp>
        <p:nvCxnSpPr>
          <p:cNvPr id="24" name="Straight Connector 23"/>
          <p:cNvCxnSpPr/>
          <p:nvPr/>
        </p:nvCxnSpPr>
        <p:spPr>
          <a:xfrm rot="10800000" flipV="1">
            <a:off x="0" y="1958975"/>
            <a:ext cx="502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91200" y="2133600"/>
            <a:ext cx="3420616"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FACILITY EXPANSION</a:t>
            </a:r>
          </a:p>
        </p:txBody>
      </p:sp>
      <p:cxnSp>
        <p:nvCxnSpPr>
          <p:cNvPr id="8" name="Straight Connector 7"/>
          <p:cNvCxnSpPr/>
          <p:nvPr/>
        </p:nvCxnSpPr>
        <p:spPr>
          <a:xfrm rot="10800000" flipV="1">
            <a:off x="4114800" y="24955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2667000"/>
            <a:ext cx="2919389"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DISASTER RELIEF</a:t>
            </a:r>
          </a:p>
        </p:txBody>
      </p:sp>
      <p:cxnSp>
        <p:nvCxnSpPr>
          <p:cNvPr id="12" name="Straight Connector 11"/>
          <p:cNvCxnSpPr/>
          <p:nvPr/>
        </p:nvCxnSpPr>
        <p:spPr>
          <a:xfrm rot="10800000" flipV="1">
            <a:off x="0" y="3028950"/>
            <a:ext cx="502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38800" y="3276600"/>
            <a:ext cx="3597075"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REMOTE OPERATIONS</a:t>
            </a:r>
          </a:p>
        </p:txBody>
      </p:sp>
      <p:cxnSp>
        <p:nvCxnSpPr>
          <p:cNvPr id="14" name="Straight Connector 13"/>
          <p:cNvCxnSpPr/>
          <p:nvPr/>
        </p:nvCxnSpPr>
        <p:spPr>
          <a:xfrm rot="10800000" flipV="1">
            <a:off x="4114800" y="36385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3886200"/>
            <a:ext cx="4389984"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NEW PERMANENT FACILITY</a:t>
            </a:r>
          </a:p>
        </p:txBody>
      </p:sp>
      <p:cxnSp>
        <p:nvCxnSpPr>
          <p:cNvPr id="16" name="Straight Connector 15"/>
          <p:cNvCxnSpPr/>
          <p:nvPr/>
        </p:nvCxnSpPr>
        <p:spPr>
          <a:xfrm rot="10800000" flipV="1">
            <a:off x="0" y="4248150"/>
            <a:ext cx="502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29400" y="4419600"/>
            <a:ext cx="2613216"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Your project</a:t>
            </a:r>
          </a:p>
        </p:txBody>
      </p:sp>
      <p:cxnSp>
        <p:nvCxnSpPr>
          <p:cNvPr id="18" name="Straight Connector 17"/>
          <p:cNvCxnSpPr/>
          <p:nvPr/>
        </p:nvCxnSpPr>
        <p:spPr>
          <a:xfrm rot="10800000" flipV="1">
            <a:off x="4114800" y="47815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200" y="5410200"/>
            <a:ext cx="8991600" cy="1200329"/>
          </a:xfrm>
          <a:prstGeom prst="rect">
            <a:avLst/>
          </a:prstGeom>
          <a:noFill/>
          <a:ln w="25400" cap="rnd">
            <a:gradFill flip="none" rotWithShape="1">
              <a:gsLst>
                <a:gs pos="0">
                  <a:srgbClr val="000082"/>
                </a:gs>
                <a:gs pos="30000">
                  <a:schemeClr val="bg1">
                    <a:lumMod val="60000"/>
                    <a:lumOff val="40000"/>
                  </a:schemeClr>
                </a:gs>
                <a:gs pos="64999">
                  <a:srgbClr val="7030A0"/>
                </a:gs>
                <a:gs pos="89999">
                  <a:srgbClr val="FF0000"/>
                </a:gs>
                <a:gs pos="100000">
                  <a:schemeClr val="tx2"/>
                </a:gs>
              </a:gsLst>
              <a:path path="circle">
                <a:fillToRect l="100000" t="100000"/>
              </a:path>
              <a:tileRect r="-100000" b="-100000"/>
            </a:gradFill>
          </a:ln>
          <a:effectLst/>
        </p:spPr>
        <p:txBody>
          <a:bodyPr>
            <a:spAutoFit/>
          </a:bodyPr>
          <a:lstStyle/>
          <a:p>
            <a:pPr fontAlgn="auto">
              <a:spcBef>
                <a:spcPts val="0"/>
              </a:spcBef>
              <a:spcAft>
                <a:spcPts val="0"/>
              </a:spcAft>
              <a:defRPr/>
            </a:pPr>
            <a:r>
              <a:rPr lang="en-US" i="1" dirty="0">
                <a:solidFill>
                  <a:schemeClr val="bg1"/>
                </a:solidFill>
                <a:latin typeface="+mn-lt"/>
                <a:cs typeface="+mn-cs"/>
              </a:rPr>
              <a:t>It is important to keep your food service facility updated and capable of handling not only your current situation but also any unforeseen changes your facility may undergo.  Whatever your situation is, Kitchen Corps, Inc. will be there to assist in the continuation of service to your clients by providing a state-of-the-art temporary kitchen facility.</a:t>
            </a:r>
          </a:p>
        </p:txBody>
      </p:sp>
    </p:spTree>
    <p:custDataLst>
      <p:tags r:id="rId1"/>
    </p:custDataLst>
  </p:cSld>
  <p:clrMapOvr>
    <a:masterClrMapping/>
  </p:clrMapOvr>
  <p:transition advTm="2979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50"/>
                            </p:stCondLst>
                            <p:childTnLst>
                              <p:par>
                                <p:cTn id="13" presetID="10" presetClass="entr" presetSubtype="0" fill="hold" grpId="1"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p:stCondLst>
                              <p:cond delay="325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425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25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par>
                          <p:cTn id="28" fill="hold">
                            <p:stCondLst>
                              <p:cond delay="625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par>
                          <p:cTn id="32" fill="hold">
                            <p:stCondLst>
                              <p:cond delay="725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childTnLst>
                          </p:cTn>
                        </p:par>
                        <p:par>
                          <p:cTn id="36" fill="hold">
                            <p:stCondLst>
                              <p:cond delay="8250"/>
                            </p:stCondLst>
                            <p:childTnLst>
                              <p:par>
                                <p:cTn id="37" presetID="20" presetClass="entr" presetSubtype="0" fill="hold" grpId="0" nodeType="afterEffect">
                                  <p:stCondLst>
                                    <p:cond delay="0"/>
                                  </p:stCondLst>
                                  <p:childTnLst>
                                    <p:set>
                                      <p:cBhvr>
                                        <p:cTn id="38" dur="1" fill="hold">
                                          <p:stCondLst>
                                            <p:cond delay="0"/>
                                          </p:stCondLst>
                                        </p:cTn>
                                        <p:tgtEl>
                                          <p:spTgt spid="23">
                                            <p:bg/>
                                          </p:spTgt>
                                        </p:tgtEl>
                                        <p:attrNameLst>
                                          <p:attrName>style.visibility</p:attrName>
                                        </p:attrNameLst>
                                      </p:cBhvr>
                                      <p:to>
                                        <p:strVal val="visible"/>
                                      </p:to>
                                    </p:set>
                                    <p:animEffect transition="in" filter="wedge">
                                      <p:cBhvr>
                                        <p:cTn id="39" dur="2000"/>
                                        <p:tgtEl>
                                          <p:spTgt spid="23">
                                            <p:bg/>
                                          </p:spTgt>
                                        </p:tgtEl>
                                      </p:cBhvr>
                                    </p:animEffect>
                                  </p:childTnLst>
                                </p:cTn>
                              </p:par>
                              <p:par>
                                <p:cTn id="40" presetID="20" presetClass="entr" presetSubtype="0" fill="hold" grpId="0" nodeType="with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edge">
                                      <p:cBhvr>
                                        <p:cTn id="42" dur="2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1"/>
      <p:bldP spid="7" grpId="0"/>
      <p:bldP spid="11" grpId="0"/>
      <p:bldP spid="13" grpId="0"/>
      <p:bldP spid="15" grpId="0"/>
      <p:bldP spid="17" grpId="0"/>
      <p:bldP spid="23"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524000"/>
            <a:ext cx="4495800" cy="5334000"/>
          </a:xfrm>
        </p:spPr>
        <p:txBody>
          <a:bodyPr/>
          <a:lstStyle/>
          <a:p>
            <a:pPr algn="ctr">
              <a:buFontTx/>
              <a:buNone/>
              <a:defRPr/>
            </a:pPr>
            <a:r>
              <a:rPr lang="en-US" sz="2400" b="1" dirty="0" smtClean="0">
                <a:ln w="1905"/>
                <a:solidFill>
                  <a:schemeClr val="tx2"/>
                </a:solidFill>
                <a:effectLst>
                  <a:innerShdw blurRad="69850" dist="43180" dir="5400000">
                    <a:srgbClr val="000000">
                      <a:alpha val="65000"/>
                    </a:srgbClr>
                  </a:innerShdw>
                  <a:reflection blurRad="6350" stA="60000" endA="900" endPos="58000" dir="5400000" sy="-100000" algn="bl" rotWithShape="0"/>
                </a:effectLst>
                <a:latin typeface="Verdana" pitchFamily="34" charset="0"/>
                <a:ea typeface="Verdana" pitchFamily="34" charset="0"/>
                <a:cs typeface="Verdana" pitchFamily="34" charset="0"/>
              </a:rPr>
              <a:t>FACILITY &amp; EQUIPMENT</a:t>
            </a:r>
          </a:p>
          <a:p>
            <a:pPr>
              <a:buFontTx/>
              <a:buNone/>
              <a:defRPr/>
            </a:pPr>
            <a:endParaRPr lang="en-US" sz="2400" b="1" dirty="0">
              <a:ln w="1905"/>
              <a:solidFill>
                <a:schemeClr val="tx2"/>
              </a:solidFill>
              <a:effectLst>
                <a:innerShdw blurRad="69850" dist="43180" dir="5400000">
                  <a:srgbClr val="000000">
                    <a:alpha val="65000"/>
                  </a:srgbClr>
                </a:innerShdw>
                <a:reflection blurRad="6350" stA="60000" endA="900" endPos="58000" dir="5400000" sy="-100000" algn="bl" rotWithShape="0"/>
              </a:effectLst>
              <a:latin typeface="Verdana" pitchFamily="34" charset="0"/>
              <a:ea typeface="Verdana" pitchFamily="34" charset="0"/>
              <a:cs typeface="Verdana" pitchFamily="34" charset="0"/>
            </a:endParaRPr>
          </a:p>
          <a:p>
            <a:pPr>
              <a:buFont typeface="Wingdings" pitchFamily="2" charset="2"/>
              <a:buChar char="Ø"/>
              <a:defRPr/>
            </a:pPr>
            <a:r>
              <a:rPr lang="en-US" sz="2400" dirty="0" smtClean="0">
                <a:solidFill>
                  <a:schemeClr val="tx1"/>
                </a:solidFill>
                <a:latin typeface="Verdana" pitchFamily="34" charset="0"/>
                <a:ea typeface="Verdana" pitchFamily="34" charset="0"/>
                <a:cs typeface="Verdana" pitchFamily="34" charset="0"/>
              </a:rPr>
              <a:t>The best </a:t>
            </a:r>
            <a:r>
              <a:rPr lang="en-US" sz="2400" b="1" dirty="0" smtClean="0">
                <a:solidFill>
                  <a:schemeClr val="tx2"/>
                </a:solidFill>
                <a:latin typeface="Verdana" pitchFamily="34" charset="0"/>
                <a:ea typeface="Verdana" pitchFamily="34" charset="0"/>
                <a:cs typeface="Verdana" pitchFamily="34" charset="0"/>
              </a:rPr>
              <a:t>solution</a:t>
            </a:r>
            <a:r>
              <a:rPr lang="en-US" sz="2400" dirty="0" smtClean="0">
                <a:solidFill>
                  <a:schemeClr val="tx1"/>
                </a:solidFill>
                <a:latin typeface="Verdana" pitchFamily="34" charset="0"/>
                <a:ea typeface="Verdana" pitchFamily="34" charset="0"/>
                <a:cs typeface="Verdana" pitchFamily="34" charset="0"/>
              </a:rPr>
              <a:t> for your temporary food service needs.</a:t>
            </a:r>
          </a:p>
          <a:p>
            <a:pPr>
              <a:buFont typeface="Wingdings" pitchFamily="2" charset="2"/>
              <a:buChar char="Ø"/>
              <a:defRPr/>
            </a:pPr>
            <a:endParaRPr lang="en-US" sz="2400" dirty="0" smtClean="0">
              <a:solidFill>
                <a:schemeClr val="tx2"/>
              </a:solidFill>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tx2"/>
                </a:solidFill>
                <a:latin typeface="Verdana" pitchFamily="34" charset="0"/>
                <a:ea typeface="Verdana" pitchFamily="34" charset="0"/>
                <a:cs typeface="Verdana" pitchFamily="34" charset="0"/>
              </a:rPr>
              <a:t>Flexible</a:t>
            </a:r>
            <a:r>
              <a:rPr lang="en-US" sz="2400" dirty="0" smtClean="0">
                <a:solidFill>
                  <a:schemeClr val="tx1"/>
                </a:solidFill>
                <a:latin typeface="Verdana" pitchFamily="34" charset="0"/>
                <a:ea typeface="Verdana" pitchFamily="34" charset="0"/>
                <a:cs typeface="Verdana" pitchFamily="34" charset="0"/>
              </a:rPr>
              <a:t> commercial cooking production lines</a:t>
            </a:r>
          </a:p>
          <a:p>
            <a:pPr>
              <a:buFont typeface="Wingdings" pitchFamily="2" charset="2"/>
              <a:buChar char="Ø"/>
              <a:defRPr/>
            </a:pPr>
            <a:endParaRPr lang="en-US" sz="2400" dirty="0" smtClean="0">
              <a:solidFill>
                <a:schemeClr val="tx1"/>
              </a:solidFill>
              <a:latin typeface="Verdana" pitchFamily="34" charset="0"/>
              <a:ea typeface="Verdana" pitchFamily="34" charset="0"/>
              <a:cs typeface="Verdana" pitchFamily="34" charset="0"/>
            </a:endParaRPr>
          </a:p>
          <a:p>
            <a:pPr>
              <a:buFont typeface="Wingdings" pitchFamily="2" charset="2"/>
              <a:buChar char="Ø"/>
              <a:defRPr/>
            </a:pPr>
            <a:r>
              <a:rPr lang="en-US" sz="2400" dirty="0" smtClean="0">
                <a:solidFill>
                  <a:schemeClr val="tx1"/>
                </a:solidFill>
                <a:latin typeface="Verdana" pitchFamily="34" charset="0"/>
                <a:ea typeface="Verdana" pitchFamily="34" charset="0"/>
                <a:cs typeface="Verdana" pitchFamily="34" charset="0"/>
              </a:rPr>
              <a:t>Facilities made with </a:t>
            </a:r>
            <a:r>
              <a:rPr lang="en-US" sz="2400" b="1" dirty="0" smtClean="0">
                <a:solidFill>
                  <a:schemeClr val="tx2"/>
                </a:solidFill>
                <a:latin typeface="Verdana" pitchFamily="34" charset="0"/>
                <a:ea typeface="Verdana" pitchFamily="34" charset="0"/>
                <a:cs typeface="Verdana" pitchFamily="34" charset="0"/>
              </a:rPr>
              <a:t>work flow</a:t>
            </a:r>
            <a:r>
              <a:rPr lang="en-US" sz="2400" dirty="0" smtClean="0">
                <a:solidFill>
                  <a:schemeClr val="tx1"/>
                </a:solidFill>
                <a:latin typeface="Verdana" pitchFamily="34" charset="0"/>
                <a:ea typeface="Verdana" pitchFamily="34" charset="0"/>
                <a:cs typeface="Verdana" pitchFamily="34" charset="0"/>
              </a:rPr>
              <a:t> and </a:t>
            </a:r>
            <a:r>
              <a:rPr lang="en-US" sz="2400" b="1" dirty="0" smtClean="0">
                <a:solidFill>
                  <a:schemeClr val="tx2"/>
                </a:solidFill>
                <a:latin typeface="Verdana" pitchFamily="34" charset="0"/>
                <a:ea typeface="Verdana" pitchFamily="34" charset="0"/>
                <a:cs typeface="Verdana" pitchFamily="34" charset="0"/>
              </a:rPr>
              <a:t>production</a:t>
            </a:r>
            <a:r>
              <a:rPr lang="en-US" sz="2400" dirty="0" smtClean="0">
                <a:solidFill>
                  <a:schemeClr val="tx1"/>
                </a:solidFill>
                <a:latin typeface="Verdana" pitchFamily="34" charset="0"/>
                <a:ea typeface="Verdana" pitchFamily="34" charset="0"/>
                <a:cs typeface="Verdana" pitchFamily="34" charset="0"/>
              </a:rPr>
              <a:t> in mind</a:t>
            </a:r>
            <a:endParaRPr lang="en-US" sz="1400" dirty="0" smtClean="0">
              <a:solidFill>
                <a:schemeClr val="tx1"/>
              </a:solidFill>
              <a:latin typeface="Verdana" pitchFamily="34" charset="0"/>
              <a:ea typeface="Verdana" pitchFamily="34" charset="0"/>
              <a:cs typeface="Verdana" pitchFamily="34" charset="0"/>
            </a:endParaRPr>
          </a:p>
          <a:p>
            <a:pPr>
              <a:buFont typeface="Wingdings" pitchFamily="2" charset="2"/>
              <a:buChar char="Ø"/>
              <a:defRPr/>
            </a:pPr>
            <a:endParaRPr lang="en-US" sz="1400" dirty="0" smtClean="0">
              <a:latin typeface="Verdana" pitchFamily="34" charset="0"/>
              <a:ea typeface="Verdana" pitchFamily="34" charset="0"/>
              <a:cs typeface="Verdana" pitchFamily="34" charset="0"/>
            </a:endParaRPr>
          </a:p>
          <a:p>
            <a:pPr algn="ctr">
              <a:buFontTx/>
              <a:buNone/>
              <a:defRPr/>
            </a:pPr>
            <a:endParaRPr lang="en-US" sz="2400" dirty="0" smtClean="0">
              <a:solidFill>
                <a:schemeClr val="tx2"/>
              </a:solidFill>
              <a:latin typeface="Verdana" pitchFamily="34" charset="0"/>
              <a:ea typeface="Verdana" pitchFamily="34" charset="0"/>
              <a:cs typeface="Verdana" pitchFamily="34" charset="0"/>
            </a:endParaRPr>
          </a:p>
        </p:txBody>
      </p:sp>
      <p:sp>
        <p:nvSpPr>
          <p:cNvPr id="2" name="Title 1"/>
          <p:cNvSpPr>
            <a:spLocks noGrp="1"/>
          </p:cNvSpPr>
          <p:nvPr>
            <p:ph type="title"/>
          </p:nvPr>
        </p:nvSpPr>
        <p:spPr/>
        <p:txBody>
          <a:bodyPr/>
          <a:lstStyle/>
          <a:p>
            <a:pPr>
              <a:defRPr/>
            </a:pPr>
            <a:r>
              <a:rPr lang="en-US"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HOW IS KITCHEN CORPS, INC GOING TO HELP YOU?</a:t>
            </a:r>
            <a:endParaRPr lang="en-US"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4" name="Content Placeholder 3"/>
          <p:cNvSpPr>
            <a:spLocks noGrp="1"/>
          </p:cNvSpPr>
          <p:nvPr>
            <p:ph sz="half" idx="2"/>
          </p:nvPr>
        </p:nvSpPr>
        <p:spPr>
          <a:xfrm>
            <a:off x="4648200" y="1524000"/>
            <a:ext cx="4038600" cy="5334000"/>
          </a:xfrm>
        </p:spPr>
        <p:txBody>
          <a:bodyPr/>
          <a:lstStyle/>
          <a:p>
            <a:pPr algn="ctr">
              <a:buFontTx/>
              <a:buNone/>
              <a:defRPr/>
            </a:pPr>
            <a:r>
              <a:rPr lang="en-US" sz="2400" b="1" dirty="0" smtClean="0">
                <a:ln w="1905"/>
                <a:solidFill>
                  <a:schemeClr val="bg1"/>
                </a:solidFill>
                <a:effectLst>
                  <a:innerShdw blurRad="69850" dist="43180" dir="5400000">
                    <a:srgbClr val="000000">
                      <a:alpha val="65000"/>
                    </a:srgbClr>
                  </a:innerShdw>
                  <a:reflection blurRad="6350" stA="60000" endA="900" endPos="58000" dir="5400000" sy="-100000" algn="bl" rotWithShape="0"/>
                </a:effectLst>
                <a:latin typeface="Verdana" pitchFamily="34" charset="0"/>
                <a:ea typeface="Verdana" pitchFamily="34" charset="0"/>
                <a:cs typeface="Verdana" pitchFamily="34" charset="0"/>
              </a:rPr>
              <a:t>SERVICE</a:t>
            </a:r>
            <a:endParaRPr lang="en-US" sz="2400" b="1" dirty="0">
              <a:ln w="1905"/>
              <a:solidFill>
                <a:schemeClr val="bg1"/>
              </a:solidFill>
              <a:effectLst>
                <a:innerShdw blurRad="69850" dist="43180" dir="5400000">
                  <a:srgbClr val="000000">
                    <a:alpha val="65000"/>
                  </a:srgbClr>
                </a:innerShdw>
                <a:reflection blurRad="6350" stA="60000" endA="900" endPos="58000" dir="5400000" sy="-100000" algn="bl" rotWithShape="0"/>
              </a:effectLst>
              <a:latin typeface="Verdana" pitchFamily="34" charset="0"/>
              <a:ea typeface="Verdana" pitchFamily="34" charset="0"/>
              <a:cs typeface="Verdana" pitchFamily="34" charset="0"/>
            </a:endParaRPr>
          </a:p>
          <a:p>
            <a:pPr>
              <a:defRPr/>
            </a:pPr>
            <a:endParaRPr lang="en-US" sz="1400" dirty="0" smtClean="0">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bg1"/>
                </a:solidFill>
                <a:latin typeface="Verdana" pitchFamily="34" charset="0"/>
                <a:ea typeface="Verdana" pitchFamily="34" charset="0"/>
                <a:cs typeface="Verdana" pitchFamily="34" charset="0"/>
              </a:rPr>
              <a:t>Professionalism</a:t>
            </a:r>
          </a:p>
          <a:p>
            <a:pPr>
              <a:buFont typeface="Wingdings" pitchFamily="2" charset="2"/>
              <a:buChar char="Ø"/>
              <a:defRPr/>
            </a:pPr>
            <a:endParaRPr lang="en-US" sz="800" b="1" dirty="0" smtClean="0">
              <a:solidFill>
                <a:schemeClr val="bg1"/>
              </a:solidFill>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bg1"/>
                </a:solidFill>
                <a:latin typeface="Verdana" pitchFamily="34" charset="0"/>
                <a:ea typeface="Verdana" pitchFamily="34" charset="0"/>
                <a:cs typeface="Verdana" pitchFamily="34" charset="0"/>
              </a:rPr>
              <a:t>Effectiveness</a:t>
            </a:r>
          </a:p>
          <a:p>
            <a:pPr>
              <a:buFont typeface="Wingdings" pitchFamily="2" charset="2"/>
              <a:buChar char="Ø"/>
              <a:defRPr/>
            </a:pPr>
            <a:endParaRPr lang="en-US" sz="800" b="1" dirty="0" smtClean="0">
              <a:solidFill>
                <a:schemeClr val="bg1"/>
              </a:solidFill>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bg1"/>
                </a:solidFill>
                <a:latin typeface="Verdana" pitchFamily="34" charset="0"/>
                <a:ea typeface="Verdana" pitchFamily="34" charset="0"/>
                <a:cs typeface="Verdana" pitchFamily="34" charset="0"/>
              </a:rPr>
              <a:t>Innovation</a:t>
            </a:r>
          </a:p>
          <a:p>
            <a:pPr>
              <a:buFont typeface="Wingdings" pitchFamily="2" charset="2"/>
              <a:buChar char="Ø"/>
              <a:defRPr/>
            </a:pPr>
            <a:endParaRPr lang="en-US" sz="800" b="1" dirty="0" smtClean="0">
              <a:solidFill>
                <a:schemeClr val="bg1"/>
              </a:solidFill>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bg1"/>
                </a:solidFill>
                <a:latin typeface="Verdana" pitchFamily="34" charset="0"/>
                <a:ea typeface="Verdana" pitchFamily="34" charset="0"/>
                <a:cs typeface="Verdana" pitchFamily="34" charset="0"/>
              </a:rPr>
              <a:t>Knowledge</a:t>
            </a:r>
          </a:p>
          <a:p>
            <a:pPr>
              <a:buFont typeface="Wingdings" pitchFamily="2" charset="2"/>
              <a:buChar char="Ø"/>
              <a:defRPr/>
            </a:pPr>
            <a:endParaRPr lang="en-US" sz="800" b="1" dirty="0" smtClean="0">
              <a:solidFill>
                <a:schemeClr val="bg1"/>
              </a:solidFill>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bg1"/>
                </a:solidFill>
                <a:latin typeface="Verdana" pitchFamily="34" charset="0"/>
                <a:ea typeface="Verdana" pitchFamily="34" charset="0"/>
                <a:cs typeface="Verdana" pitchFamily="34" charset="0"/>
              </a:rPr>
              <a:t>Resourcefulness</a:t>
            </a:r>
          </a:p>
          <a:p>
            <a:pPr>
              <a:buFont typeface="Wingdings" pitchFamily="2" charset="2"/>
              <a:buChar char="Ø"/>
              <a:defRPr/>
            </a:pPr>
            <a:endParaRPr lang="en-US" sz="800" b="1" dirty="0" smtClean="0">
              <a:solidFill>
                <a:schemeClr val="bg1"/>
              </a:solidFill>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bg1"/>
                </a:solidFill>
                <a:latin typeface="Verdana" pitchFamily="34" charset="0"/>
                <a:ea typeface="Verdana" pitchFamily="34" charset="0"/>
                <a:cs typeface="Verdana" pitchFamily="34" charset="0"/>
              </a:rPr>
              <a:t>Pride in work</a:t>
            </a:r>
          </a:p>
          <a:p>
            <a:pPr>
              <a:buFont typeface="Wingdings" pitchFamily="2" charset="2"/>
              <a:buChar char="Ø"/>
              <a:defRPr/>
            </a:pPr>
            <a:endParaRPr lang="en-US" sz="800" b="1" dirty="0" smtClean="0">
              <a:solidFill>
                <a:schemeClr val="bg1"/>
              </a:solidFill>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bg1"/>
                </a:solidFill>
                <a:latin typeface="Verdana" pitchFamily="34" charset="0"/>
                <a:ea typeface="Verdana" pitchFamily="34" charset="0"/>
                <a:cs typeface="Verdana" pitchFamily="34" charset="0"/>
              </a:rPr>
              <a:t>Consistency</a:t>
            </a:r>
          </a:p>
          <a:p>
            <a:pPr>
              <a:buFont typeface="Wingdings" pitchFamily="2" charset="2"/>
              <a:buChar char="Ø"/>
              <a:defRPr/>
            </a:pPr>
            <a:endParaRPr lang="en-US" sz="800" b="1" dirty="0" smtClean="0">
              <a:solidFill>
                <a:schemeClr val="bg1"/>
              </a:solidFill>
              <a:latin typeface="Verdana" pitchFamily="34" charset="0"/>
              <a:ea typeface="Verdana" pitchFamily="34" charset="0"/>
              <a:cs typeface="Verdana" pitchFamily="34" charset="0"/>
            </a:endParaRPr>
          </a:p>
          <a:p>
            <a:pPr>
              <a:buFont typeface="Wingdings" pitchFamily="2" charset="2"/>
              <a:buChar char="Ø"/>
              <a:defRPr/>
            </a:pPr>
            <a:r>
              <a:rPr lang="en-US" sz="2400" b="1" dirty="0" smtClean="0">
                <a:solidFill>
                  <a:schemeClr val="bg1"/>
                </a:solidFill>
                <a:latin typeface="Verdana" pitchFamily="34" charset="0"/>
                <a:ea typeface="Verdana" pitchFamily="34" charset="0"/>
                <a:cs typeface="Verdana" pitchFamily="34" charset="0"/>
              </a:rPr>
              <a:t>Responsiveness</a:t>
            </a:r>
            <a:endParaRPr lang="en-US" sz="2400" b="1" dirty="0">
              <a:solidFill>
                <a:schemeClr val="bg1"/>
              </a:solidFill>
              <a:latin typeface="Verdana" pitchFamily="34" charset="0"/>
              <a:ea typeface="Verdana" pitchFamily="34" charset="0"/>
              <a:cs typeface="Verdana" pitchFamily="34" charset="0"/>
            </a:endParaRPr>
          </a:p>
        </p:txBody>
      </p:sp>
    </p:spTree>
    <p:custDataLst>
      <p:tags r:id="rId1"/>
    </p:custDataLst>
  </p:cSld>
  <p:clrMapOvr>
    <a:masterClrMapping/>
  </p:clrMapOvr>
  <p:transition advTm="303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50"/>
                            </p:stCondLst>
                            <p:childTnLst>
                              <p:par>
                                <p:cTn id="13" presetID="8" presetClass="entr" presetSubtype="16" fill="hold" nodeType="afterEffect">
                                  <p:stCondLst>
                                    <p:cond delay="5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amond(in)">
                                      <p:cBhvr>
                                        <p:cTn id="15" dur="2000"/>
                                        <p:tgtEl>
                                          <p:spTgt spid="3">
                                            <p:txEl>
                                              <p:pRg st="0" end="0"/>
                                            </p:txEl>
                                          </p:spTgt>
                                        </p:tgtEl>
                                      </p:cBhvr>
                                    </p:animEffect>
                                  </p:childTnLst>
                                </p:cTn>
                              </p:par>
                              <p:par>
                                <p:cTn id="16" presetID="8" presetClass="entr" presetSubtype="16" fill="hold" nodeType="withEffect">
                                  <p:stCondLst>
                                    <p:cond delay="50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diamond(in)">
                                      <p:cBhvr>
                                        <p:cTn id="18" dur="2000"/>
                                        <p:tgtEl>
                                          <p:spTgt spid="4">
                                            <p:txEl>
                                              <p:pRg st="0" end="0"/>
                                            </p:txEl>
                                          </p:spTgt>
                                        </p:tgtEl>
                                      </p:cBhvr>
                                    </p:animEffect>
                                  </p:childTnLst>
                                </p:cTn>
                              </p:par>
                            </p:childTnLst>
                          </p:cTn>
                        </p:par>
                        <p:par>
                          <p:cTn id="19" fill="hold">
                            <p:stCondLst>
                              <p:cond delay="4750"/>
                            </p:stCondLst>
                            <p:childTnLst>
                              <p:par>
                                <p:cTn id="20" presetID="49" presetClass="entr" presetSubtype="0" decel="100000"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20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5" dur="2000"/>
                                        <p:tgtEl>
                                          <p:spTgt spid="3">
                                            <p:txEl>
                                              <p:pRg st="2" end="2"/>
                                            </p:txEl>
                                          </p:spTgt>
                                        </p:tgtEl>
                                      </p:cBhvr>
                                    </p:animEffect>
                                  </p:childTnLst>
                                </p:cTn>
                              </p:par>
                            </p:childTnLst>
                          </p:cTn>
                        </p:par>
                        <p:par>
                          <p:cTn id="26" fill="hold">
                            <p:stCondLst>
                              <p:cond delay="6750"/>
                            </p:stCondLst>
                            <p:childTnLst>
                              <p:par>
                                <p:cTn id="27" presetID="49" presetClass="entr" presetSubtype="0" decel="10000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32" dur="2000"/>
                                        <p:tgtEl>
                                          <p:spTgt spid="3">
                                            <p:txEl>
                                              <p:pRg st="4" end="4"/>
                                            </p:txEl>
                                          </p:spTgt>
                                        </p:tgtEl>
                                      </p:cBhvr>
                                    </p:animEffect>
                                  </p:childTnLst>
                                </p:cTn>
                              </p:par>
                            </p:childTnLst>
                          </p:cTn>
                        </p:par>
                        <p:par>
                          <p:cTn id="33" fill="hold">
                            <p:stCondLst>
                              <p:cond delay="8750"/>
                            </p:stCondLst>
                            <p:childTnLst>
                              <p:par>
                                <p:cTn id="34" presetID="49" presetClass="entr" presetSubtype="0" decel="10000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p:cTn id="36"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7"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8" dur="2000" fill="hold"/>
                                        <p:tgtEl>
                                          <p:spTgt spid="3">
                                            <p:txEl>
                                              <p:pRg st="6" end="6"/>
                                            </p:txEl>
                                          </p:spTgt>
                                        </p:tgtEl>
                                        <p:attrNameLst>
                                          <p:attrName>style.rotation</p:attrName>
                                        </p:attrNameLst>
                                      </p:cBhvr>
                                      <p:tavLst>
                                        <p:tav tm="0">
                                          <p:val>
                                            <p:fltVal val="360"/>
                                          </p:val>
                                        </p:tav>
                                        <p:tav tm="100000">
                                          <p:val>
                                            <p:fltVal val="0"/>
                                          </p:val>
                                        </p:tav>
                                      </p:tavLst>
                                    </p:anim>
                                    <p:animEffect transition="in" filter="fade">
                                      <p:cBhvr>
                                        <p:cTn id="39" dur="2000"/>
                                        <p:tgtEl>
                                          <p:spTgt spid="3">
                                            <p:txEl>
                                              <p:pRg st="6" end="6"/>
                                            </p:txEl>
                                          </p:spTgt>
                                        </p:tgtEl>
                                      </p:cBhvr>
                                    </p:animEffect>
                                  </p:childTnLst>
                                </p:cTn>
                              </p:par>
                            </p:childTnLst>
                          </p:cTn>
                        </p:par>
                        <p:par>
                          <p:cTn id="40" fill="hold">
                            <p:stCondLst>
                              <p:cond delay="10750"/>
                            </p:stCondLst>
                            <p:childTnLst>
                              <p:par>
                                <p:cTn id="41" presetID="42" presetClass="entr" presetSubtype="0" fill="hold"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1000"/>
                                        <p:tgtEl>
                                          <p:spTgt spid="4">
                                            <p:txEl>
                                              <p:pRg st="2" end="2"/>
                                            </p:txEl>
                                          </p:spTgt>
                                        </p:tgtEl>
                                      </p:cBhvr>
                                    </p:animEffect>
                                    <p:anim calcmode="lin" valueType="num">
                                      <p:cBhvr>
                                        <p:cTn id="4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46" fill="hold">
                            <p:stCondLst>
                              <p:cond delay="11750"/>
                            </p:stCondLst>
                            <p:childTnLst>
                              <p:par>
                                <p:cTn id="47" presetID="42" presetClass="entr" presetSubtype="0" fill="hold" nodeType="after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fade">
                                      <p:cBhvr>
                                        <p:cTn id="49" dur="1000"/>
                                        <p:tgtEl>
                                          <p:spTgt spid="4">
                                            <p:txEl>
                                              <p:pRg st="4" end="4"/>
                                            </p:txEl>
                                          </p:spTgt>
                                        </p:tgtEl>
                                      </p:cBhvr>
                                    </p:animEffect>
                                    <p:anim calcmode="lin" valueType="num">
                                      <p:cBhvr>
                                        <p:cTn id="5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52" fill="hold">
                            <p:stCondLst>
                              <p:cond delay="12750"/>
                            </p:stCondLst>
                            <p:childTnLst>
                              <p:par>
                                <p:cTn id="53" presetID="42" presetClass="entr" presetSubtype="0" fill="hold" nodeType="after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1000"/>
                                        <p:tgtEl>
                                          <p:spTgt spid="4">
                                            <p:txEl>
                                              <p:pRg st="6" end="6"/>
                                            </p:txEl>
                                          </p:spTgt>
                                        </p:tgtEl>
                                      </p:cBhvr>
                                    </p:animEffect>
                                    <p:anim calcmode="lin" valueType="num">
                                      <p:cBhvr>
                                        <p:cTn id="5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58" fill="hold">
                            <p:stCondLst>
                              <p:cond delay="13750"/>
                            </p:stCondLst>
                            <p:childTnLst>
                              <p:par>
                                <p:cTn id="59" presetID="42" presetClass="entr" presetSubtype="0" fill="hold" nodeType="after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1000"/>
                                        <p:tgtEl>
                                          <p:spTgt spid="4">
                                            <p:txEl>
                                              <p:pRg st="8" end="8"/>
                                            </p:txEl>
                                          </p:spTgt>
                                        </p:tgtEl>
                                      </p:cBhvr>
                                    </p:animEffect>
                                    <p:anim calcmode="lin" valueType="num">
                                      <p:cBhvr>
                                        <p:cTn id="6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14750"/>
                            </p:stCondLst>
                            <p:childTnLst>
                              <p:par>
                                <p:cTn id="65" presetID="42" presetClass="entr" presetSubtype="0" fill="hold" nodeType="after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Effect transition="in" filter="fade">
                                      <p:cBhvr>
                                        <p:cTn id="67" dur="1000"/>
                                        <p:tgtEl>
                                          <p:spTgt spid="4">
                                            <p:txEl>
                                              <p:pRg st="10" end="10"/>
                                            </p:txEl>
                                          </p:spTgt>
                                        </p:tgtEl>
                                      </p:cBhvr>
                                    </p:animEffect>
                                    <p:anim calcmode="lin" valueType="num">
                                      <p:cBhvr>
                                        <p:cTn id="6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70" fill="hold">
                            <p:stCondLst>
                              <p:cond delay="15750"/>
                            </p:stCondLst>
                            <p:childTnLst>
                              <p:par>
                                <p:cTn id="71" presetID="42" presetClass="entr" presetSubtype="0" fill="hold" nodeType="afterEffect">
                                  <p:stCondLst>
                                    <p:cond delay="0"/>
                                  </p:stCondLst>
                                  <p:childTnLst>
                                    <p:set>
                                      <p:cBhvr>
                                        <p:cTn id="72" dur="1" fill="hold">
                                          <p:stCondLst>
                                            <p:cond delay="0"/>
                                          </p:stCondLst>
                                        </p:cTn>
                                        <p:tgtEl>
                                          <p:spTgt spid="4">
                                            <p:txEl>
                                              <p:pRg st="12" end="12"/>
                                            </p:txEl>
                                          </p:spTgt>
                                        </p:tgtEl>
                                        <p:attrNameLst>
                                          <p:attrName>style.visibility</p:attrName>
                                        </p:attrNameLst>
                                      </p:cBhvr>
                                      <p:to>
                                        <p:strVal val="visible"/>
                                      </p:to>
                                    </p:set>
                                    <p:animEffect transition="in" filter="fade">
                                      <p:cBhvr>
                                        <p:cTn id="73" dur="1000"/>
                                        <p:tgtEl>
                                          <p:spTgt spid="4">
                                            <p:txEl>
                                              <p:pRg st="12" end="12"/>
                                            </p:txEl>
                                          </p:spTgt>
                                        </p:tgtEl>
                                      </p:cBhvr>
                                    </p:animEffect>
                                    <p:anim calcmode="lin" valueType="num">
                                      <p:cBhvr>
                                        <p:cTn id="74"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par>
                          <p:cTn id="76" fill="hold">
                            <p:stCondLst>
                              <p:cond delay="16750"/>
                            </p:stCondLst>
                            <p:childTnLst>
                              <p:par>
                                <p:cTn id="77" presetID="42" presetClass="entr" presetSubtype="0" fill="hold" nodeType="afterEffect">
                                  <p:stCondLst>
                                    <p:cond delay="0"/>
                                  </p:stCondLst>
                                  <p:childTnLst>
                                    <p:set>
                                      <p:cBhvr>
                                        <p:cTn id="78" dur="1" fill="hold">
                                          <p:stCondLst>
                                            <p:cond delay="0"/>
                                          </p:stCondLst>
                                        </p:cTn>
                                        <p:tgtEl>
                                          <p:spTgt spid="4">
                                            <p:txEl>
                                              <p:pRg st="14" end="14"/>
                                            </p:txEl>
                                          </p:spTgt>
                                        </p:tgtEl>
                                        <p:attrNameLst>
                                          <p:attrName>style.visibility</p:attrName>
                                        </p:attrNameLst>
                                      </p:cBhvr>
                                      <p:to>
                                        <p:strVal val="visible"/>
                                      </p:to>
                                    </p:set>
                                    <p:animEffect transition="in" filter="fade">
                                      <p:cBhvr>
                                        <p:cTn id="79" dur="1000"/>
                                        <p:tgtEl>
                                          <p:spTgt spid="4">
                                            <p:txEl>
                                              <p:pRg st="14" end="14"/>
                                            </p:txEl>
                                          </p:spTgt>
                                        </p:tgtEl>
                                      </p:cBhvr>
                                    </p:animEffect>
                                    <p:anim calcmode="lin" valueType="num">
                                      <p:cBhvr>
                                        <p:cTn id="80"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par>
                          <p:cTn id="82" fill="hold">
                            <p:stCondLst>
                              <p:cond delay="17750"/>
                            </p:stCondLst>
                            <p:childTnLst>
                              <p:par>
                                <p:cTn id="83" presetID="42" presetClass="entr" presetSubtype="0" fill="hold" nodeType="afterEffect">
                                  <p:stCondLst>
                                    <p:cond delay="0"/>
                                  </p:stCondLst>
                                  <p:childTnLst>
                                    <p:set>
                                      <p:cBhvr>
                                        <p:cTn id="84" dur="1" fill="hold">
                                          <p:stCondLst>
                                            <p:cond delay="0"/>
                                          </p:stCondLst>
                                        </p:cTn>
                                        <p:tgtEl>
                                          <p:spTgt spid="4">
                                            <p:txEl>
                                              <p:pRg st="16" end="16"/>
                                            </p:txEl>
                                          </p:spTgt>
                                        </p:tgtEl>
                                        <p:attrNameLst>
                                          <p:attrName>style.visibility</p:attrName>
                                        </p:attrNameLst>
                                      </p:cBhvr>
                                      <p:to>
                                        <p:strVal val="visible"/>
                                      </p:to>
                                    </p:set>
                                    <p:animEffect transition="in" filter="fade">
                                      <p:cBhvr>
                                        <p:cTn id="85" dur="1000"/>
                                        <p:tgtEl>
                                          <p:spTgt spid="4">
                                            <p:txEl>
                                              <p:pRg st="16" end="16"/>
                                            </p:txEl>
                                          </p:spTgt>
                                        </p:tgtEl>
                                      </p:cBhvr>
                                    </p:animEffect>
                                    <p:anim calcmode="lin" valueType="num">
                                      <p:cBhvr>
                                        <p:cTn id="86"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87"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C LOGO COLOR_edited-1.tif"/>
          <p:cNvPicPr>
            <a:picLocks noChangeAspect="1"/>
          </p:cNvPicPr>
          <p:nvPr/>
        </p:nvPicPr>
        <p:blipFill>
          <a:blip r:embed="rId4"/>
          <a:srcRect l="6799" t="23000" r="5600" b="38000"/>
          <a:stretch>
            <a:fillRect/>
          </a:stretch>
        </p:blipFill>
        <p:spPr bwMode="auto">
          <a:xfrm>
            <a:off x="393700" y="1603375"/>
            <a:ext cx="8008938" cy="1425575"/>
          </a:xfrm>
          <a:prstGeom prst="rect">
            <a:avLst/>
          </a:prstGeom>
          <a:noFill/>
          <a:ln w="9525">
            <a:noFill/>
            <a:miter lim="800000"/>
            <a:headEnd/>
            <a:tailEnd/>
          </a:ln>
        </p:spPr>
      </p:pic>
      <p:sp>
        <p:nvSpPr>
          <p:cNvPr id="2" name="Title 1"/>
          <p:cNvSpPr>
            <a:spLocks noGrp="1"/>
          </p:cNvSpPr>
          <p:nvPr>
            <p:ph type="title"/>
          </p:nvPr>
        </p:nvSpPr>
        <p:spPr>
          <a:xfrm>
            <a:off x="0" y="274638"/>
            <a:ext cx="9144000" cy="1020762"/>
          </a:xfrm>
        </p:spPr>
        <p:txBody>
          <a:bodyPr/>
          <a:lstStyle/>
          <a:p>
            <a:pPr>
              <a:defRPr/>
            </a:pPr>
            <a:r>
              <a:rPr lang="en-US"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KITCHEN CORPS, INC. </a:t>
            </a:r>
            <a:endParaRPr lang="en-US"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7" name="TextBox 6"/>
          <p:cNvSpPr txBox="1"/>
          <p:nvPr/>
        </p:nvSpPr>
        <p:spPr>
          <a:xfrm>
            <a:off x="609600" y="3864114"/>
            <a:ext cx="7756532" cy="707886"/>
          </a:xfrm>
          <a:prstGeom prst="rect">
            <a:avLst/>
          </a:prstGeom>
          <a:noFill/>
        </p:spPr>
        <p:txBody>
          <a:bodyPr>
            <a:spAutoFit/>
          </a:bodyPr>
          <a:lstStyle/>
          <a:p>
            <a:pPr algn="ctr" fontAlgn="auto">
              <a:spcBef>
                <a:spcPts val="0"/>
              </a:spcBef>
              <a:spcAft>
                <a:spcPts val="0"/>
              </a:spcAft>
              <a:defRPr/>
            </a:pP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mn-cs"/>
              </a:rPr>
              <a:t>FOR MUCH MORE PRODUCT INFORMATION PLEASE VISIT US AT OUR WEBSITE…</a:t>
            </a:r>
          </a:p>
        </p:txBody>
      </p:sp>
      <p:sp>
        <p:nvSpPr>
          <p:cNvPr id="4" name="TextBox 3"/>
          <p:cNvSpPr txBox="1"/>
          <p:nvPr/>
        </p:nvSpPr>
        <p:spPr>
          <a:xfrm>
            <a:off x="473075" y="5070475"/>
            <a:ext cx="8137525" cy="1406525"/>
          </a:xfrm>
          <a:prstGeom prst="stripedRightArrow">
            <a:avLst>
              <a:gd name="adj1" fmla="val 46336"/>
              <a:gd name="adj2" fmla="val 123270"/>
            </a:avLst>
          </a:prstGeom>
          <a:solidFill>
            <a:schemeClr val="bg1"/>
          </a:solidFill>
          <a:ln>
            <a:solidFill>
              <a:schemeClr val="bg1"/>
            </a:solid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lang="en-US" sz="4000" dirty="0">
                <a:solidFill>
                  <a:schemeClr val="tx1"/>
                </a:solidFill>
                <a:hlinkClick r:id="rId5"/>
              </a:rPr>
              <a:t>WWW.KITCHENCORPS.COM</a:t>
            </a:r>
            <a:endParaRPr lang="en-US" sz="4000" b="1" dirty="0">
              <a:ln w="3175">
                <a:noFill/>
                <a:prstDash val="solid"/>
              </a:ln>
              <a:solidFill>
                <a:srgbClr val="FF0000"/>
              </a:solidFill>
              <a:effectLst>
                <a:outerShdw blurRad="41275" dist="20320" dir="1800000" algn="tl" rotWithShape="0">
                  <a:srgbClr val="000000">
                    <a:alpha val="40000"/>
                  </a:srgbClr>
                </a:outerShdw>
              </a:effectLst>
            </a:endParaRPr>
          </a:p>
        </p:txBody>
      </p:sp>
      <p:sp>
        <p:nvSpPr>
          <p:cNvPr id="5" name="Title 1"/>
          <p:cNvSpPr txBox="1">
            <a:spLocks/>
          </p:cNvSpPr>
          <p:nvPr/>
        </p:nvSpPr>
        <p:spPr bwMode="auto">
          <a:xfrm>
            <a:off x="0" y="274638"/>
            <a:ext cx="9144000" cy="1020762"/>
          </a:xfrm>
          <a:prstGeom prst="rect">
            <a:avLst/>
          </a:prstGeom>
          <a:noFill/>
          <a:ln w="9525">
            <a:noFill/>
            <a:miter lim="800000"/>
            <a:headEnd/>
            <a:tailEnd/>
          </a:ln>
          <a:effectLst/>
        </p:spPr>
        <p:txBody>
          <a:bodyPr anchor="ctr"/>
          <a:lstStyle/>
          <a:p>
            <a:pPr algn="ctr">
              <a:defRPr/>
            </a:pPr>
            <a:r>
              <a:rPr lang="en-US" sz="4400" b="1" kern="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a typeface="+mj-ea"/>
                <a:cs typeface="+mj-cs"/>
              </a:rPr>
              <a:t>THANKS YOU FOR VIEWING</a:t>
            </a:r>
            <a:endParaRPr lang="en-US" sz="4400" b="1" kern="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a typeface="+mj-ea"/>
              <a:cs typeface="+mj-cs"/>
            </a:endParaRPr>
          </a:p>
        </p:txBody>
      </p:sp>
      <p:sp>
        <p:nvSpPr>
          <p:cNvPr id="6" name="Title 1"/>
          <p:cNvSpPr txBox="1">
            <a:spLocks/>
          </p:cNvSpPr>
          <p:nvPr/>
        </p:nvSpPr>
        <p:spPr bwMode="auto">
          <a:xfrm>
            <a:off x="0" y="274638"/>
            <a:ext cx="9144000" cy="1020762"/>
          </a:xfrm>
          <a:prstGeom prst="rect">
            <a:avLst/>
          </a:prstGeom>
          <a:noFill/>
          <a:ln w="9525">
            <a:noFill/>
            <a:miter lim="800000"/>
            <a:headEnd/>
            <a:tailEnd/>
          </a:ln>
          <a:effectLst/>
        </p:spPr>
        <p:txBody>
          <a:bodyPr anchor="ctr"/>
          <a:lstStyle/>
          <a:p>
            <a:pPr algn="ctr">
              <a:defRPr/>
            </a:pPr>
            <a:r>
              <a:rPr lang="en-US" sz="4400" b="1" kern="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a typeface="+mj-ea"/>
                <a:cs typeface="+mj-cs"/>
              </a:rPr>
              <a:t>WE LOOK FORWARD TO DISCUSSING</a:t>
            </a:r>
            <a:endParaRPr lang="en-US" sz="4400" b="1" kern="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a typeface="+mj-ea"/>
              <a:cs typeface="+mj-cs"/>
            </a:endParaRPr>
          </a:p>
        </p:txBody>
      </p:sp>
      <p:sp>
        <p:nvSpPr>
          <p:cNvPr id="8" name="Title 1"/>
          <p:cNvSpPr txBox="1">
            <a:spLocks/>
          </p:cNvSpPr>
          <p:nvPr/>
        </p:nvSpPr>
        <p:spPr bwMode="auto">
          <a:xfrm>
            <a:off x="0" y="274638"/>
            <a:ext cx="9144000" cy="1020762"/>
          </a:xfrm>
          <a:prstGeom prst="rect">
            <a:avLst/>
          </a:prstGeom>
          <a:noFill/>
          <a:ln w="9525">
            <a:noFill/>
            <a:miter lim="800000"/>
            <a:headEnd/>
            <a:tailEnd/>
          </a:ln>
          <a:effectLst/>
        </p:spPr>
        <p:txBody>
          <a:bodyPr anchor="ctr"/>
          <a:lstStyle/>
          <a:p>
            <a:pPr algn="ctr">
              <a:defRPr/>
            </a:pPr>
            <a:r>
              <a:rPr lang="en-US" sz="4400" b="1" kern="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a typeface="+mj-ea"/>
                <a:cs typeface="+mj-cs"/>
              </a:rPr>
              <a:t>YOUR TEMPORARY FACILITY PROJECT</a:t>
            </a:r>
            <a:endParaRPr lang="en-US" sz="4400" b="1" kern="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a typeface="+mj-ea"/>
              <a:cs typeface="+mj-cs"/>
            </a:endParaRPr>
          </a:p>
        </p:txBody>
      </p:sp>
    </p:spTree>
    <p:custDataLst>
      <p:tags r:id="rId1"/>
    </p:custDataLst>
  </p:cSld>
  <p:clrMapOvr>
    <a:masterClrMapping/>
  </p:clrMapOvr>
  <p:transition advTm="488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300"/>
                            </p:stCondLst>
                            <p:childTnLst>
                              <p:par>
                                <p:cTn id="13" presetID="55" presetClass="exit" presetSubtype="0" fill="hold" nodeType="afterEffect">
                                  <p:stCondLst>
                                    <p:cond delay="1000"/>
                                  </p:stCondLst>
                                  <p:iterate type="lt">
                                    <p:tmPct val="0"/>
                                  </p:iterate>
                                  <p:childTnLst>
                                    <p:anim calcmode="lin" valueType="num">
                                      <p:cBhvr>
                                        <p:cTn id="14" dur="2000"/>
                                        <p:tgtEl>
                                          <p:spTgt spid="2"/>
                                        </p:tgtEl>
                                        <p:attrNameLst>
                                          <p:attrName>ppt_w</p:attrName>
                                        </p:attrNameLst>
                                      </p:cBhvr>
                                      <p:tavLst>
                                        <p:tav tm="0">
                                          <p:val>
                                            <p:strVal val="ppt_w"/>
                                          </p:val>
                                        </p:tav>
                                        <p:tav tm="100000">
                                          <p:val>
                                            <p:strVal val="ppt_w*0.70"/>
                                          </p:val>
                                        </p:tav>
                                      </p:tavLst>
                                    </p:anim>
                                    <p:anim calcmode="lin" valueType="num">
                                      <p:cBhvr>
                                        <p:cTn id="15" dur="2000"/>
                                        <p:tgtEl>
                                          <p:spTgt spid="2"/>
                                        </p:tgtEl>
                                        <p:attrNameLst>
                                          <p:attrName>ppt_h</p:attrName>
                                        </p:attrNameLst>
                                      </p:cBhvr>
                                      <p:tavLst>
                                        <p:tav tm="0">
                                          <p:val>
                                            <p:strVal val="ppt_h"/>
                                          </p:val>
                                        </p:tav>
                                        <p:tav tm="100000">
                                          <p:val>
                                            <p:strVal val="ppt_h"/>
                                          </p:val>
                                        </p:tav>
                                      </p:tavLst>
                                    </p:anim>
                                    <p:animEffect transition="out" filter="fade">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childTnLst>
                          </p:cTn>
                        </p:par>
                        <p:par>
                          <p:cTn id="18" fill="hold">
                            <p:stCondLst>
                              <p:cond delay="4300"/>
                            </p:stCondLst>
                            <p:childTnLst>
                              <p:par>
                                <p:cTn id="19" presetID="41" presetClass="entr" presetSubtype="0" fill="hold"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childTnLst>
                          </p:cTn>
                        </p:par>
                        <p:par>
                          <p:cTn id="26" fill="hold">
                            <p:stCondLst>
                              <p:cond delay="5700"/>
                            </p:stCondLst>
                            <p:childTnLst>
                              <p:par>
                                <p:cTn id="27" presetID="55" presetClass="exit" presetSubtype="0" fill="hold" nodeType="afterEffect">
                                  <p:stCondLst>
                                    <p:cond delay="1000"/>
                                  </p:stCondLst>
                                  <p:iterate type="lt">
                                    <p:tmPct val="0"/>
                                  </p:iterate>
                                  <p:childTnLst>
                                    <p:anim calcmode="lin" valueType="num">
                                      <p:cBhvr>
                                        <p:cTn id="28" dur="2000"/>
                                        <p:tgtEl>
                                          <p:spTgt spid="5"/>
                                        </p:tgtEl>
                                        <p:attrNameLst>
                                          <p:attrName>ppt_w</p:attrName>
                                        </p:attrNameLst>
                                      </p:cBhvr>
                                      <p:tavLst>
                                        <p:tav tm="0">
                                          <p:val>
                                            <p:strVal val="ppt_w"/>
                                          </p:val>
                                        </p:tav>
                                        <p:tav tm="100000">
                                          <p:val>
                                            <p:strVal val="ppt_w*0.70"/>
                                          </p:val>
                                        </p:tav>
                                      </p:tavLst>
                                    </p:anim>
                                    <p:anim calcmode="lin" valueType="num">
                                      <p:cBhvr>
                                        <p:cTn id="29" dur="2000"/>
                                        <p:tgtEl>
                                          <p:spTgt spid="5"/>
                                        </p:tgtEl>
                                        <p:attrNameLst>
                                          <p:attrName>ppt_h</p:attrName>
                                        </p:attrNameLst>
                                      </p:cBhvr>
                                      <p:tavLst>
                                        <p:tav tm="0">
                                          <p:val>
                                            <p:strVal val="ppt_h"/>
                                          </p:val>
                                        </p:tav>
                                        <p:tav tm="100000">
                                          <p:val>
                                            <p:strVal val="ppt_h"/>
                                          </p:val>
                                        </p:tav>
                                      </p:tavLst>
                                    </p:anim>
                                    <p:animEffect transition="out" filter="fad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childTnLst>
                          </p:cTn>
                        </p:par>
                        <p:par>
                          <p:cTn id="32" fill="hold">
                            <p:stCondLst>
                              <p:cond delay="8700"/>
                            </p:stCondLst>
                            <p:childTnLst>
                              <p:par>
                                <p:cTn id="33" presetID="41" presetClass="entr" presetSubtype="0" fill="hold" nodeType="after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par>
                          <p:cTn id="40" fill="hold">
                            <p:stCondLst>
                              <p:cond delay="10400"/>
                            </p:stCondLst>
                            <p:childTnLst>
                              <p:par>
                                <p:cTn id="41" presetID="55" presetClass="exit" presetSubtype="0" fill="hold" nodeType="afterEffect">
                                  <p:stCondLst>
                                    <p:cond delay="1000"/>
                                  </p:stCondLst>
                                  <p:iterate type="lt">
                                    <p:tmPct val="0"/>
                                  </p:iterate>
                                  <p:childTnLst>
                                    <p:anim calcmode="lin" valueType="num">
                                      <p:cBhvr>
                                        <p:cTn id="42" dur="2000"/>
                                        <p:tgtEl>
                                          <p:spTgt spid="6"/>
                                        </p:tgtEl>
                                        <p:attrNameLst>
                                          <p:attrName>ppt_w</p:attrName>
                                        </p:attrNameLst>
                                      </p:cBhvr>
                                      <p:tavLst>
                                        <p:tav tm="0">
                                          <p:val>
                                            <p:strVal val="ppt_w"/>
                                          </p:val>
                                        </p:tav>
                                        <p:tav tm="100000">
                                          <p:val>
                                            <p:strVal val="ppt_w*0.70"/>
                                          </p:val>
                                        </p:tav>
                                      </p:tavLst>
                                    </p:anim>
                                    <p:anim calcmode="lin" valueType="num">
                                      <p:cBhvr>
                                        <p:cTn id="43" dur="2000"/>
                                        <p:tgtEl>
                                          <p:spTgt spid="6"/>
                                        </p:tgtEl>
                                        <p:attrNameLst>
                                          <p:attrName>ppt_h</p:attrName>
                                        </p:attrNameLst>
                                      </p:cBhvr>
                                      <p:tavLst>
                                        <p:tav tm="0">
                                          <p:val>
                                            <p:strVal val="ppt_h"/>
                                          </p:val>
                                        </p:tav>
                                        <p:tav tm="100000">
                                          <p:val>
                                            <p:strVal val="ppt_h"/>
                                          </p:val>
                                        </p:tav>
                                      </p:tavLst>
                                    </p:anim>
                                    <p:animEffect transition="out" filter="fade">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par>
                          <p:cTn id="46" fill="hold">
                            <p:stCondLst>
                              <p:cond delay="1340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8"/>
                                        </p:tgtEl>
                                        <p:attrNameLst>
                                          <p:attrName>ppt_y</p:attrName>
                                        </p:attrNameLst>
                                      </p:cBhvr>
                                      <p:tavLst>
                                        <p:tav tm="0">
                                          <p:val>
                                            <p:strVal val="#ppt_y"/>
                                          </p:val>
                                        </p:tav>
                                        <p:tav tm="100000">
                                          <p:val>
                                            <p:strVal val="#ppt_y"/>
                                          </p:val>
                                        </p:tav>
                                      </p:tavLst>
                                    </p:anim>
                                    <p:anim calcmode="lin" valueType="num">
                                      <p:cBhvr>
                                        <p:cTn id="5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8"/>
                                        </p:tgtEl>
                                      </p:cBhvr>
                                    </p:animEffect>
                                  </p:childTnLst>
                                </p:cTn>
                              </p:par>
                            </p:childTnLst>
                          </p:cTn>
                        </p:par>
                        <p:par>
                          <p:cTn id="54" fill="hold">
                            <p:stCondLst>
                              <p:cond delay="15250"/>
                            </p:stCondLst>
                            <p:childTnLst>
                              <p:par>
                                <p:cTn id="55" presetID="21" presetClass="entr" presetSubtype="8" fill="hold" nodeType="afterEffect">
                                  <p:stCondLst>
                                    <p:cond delay="500"/>
                                  </p:stCondLst>
                                  <p:childTnLst>
                                    <p:set>
                                      <p:cBhvr>
                                        <p:cTn id="56" dur="1" fill="hold">
                                          <p:stCondLst>
                                            <p:cond delay="0"/>
                                          </p:stCondLst>
                                        </p:cTn>
                                        <p:tgtEl>
                                          <p:spTgt spid="9"/>
                                        </p:tgtEl>
                                        <p:attrNameLst>
                                          <p:attrName>style.visibility</p:attrName>
                                        </p:attrNameLst>
                                      </p:cBhvr>
                                      <p:to>
                                        <p:strVal val="visible"/>
                                      </p:to>
                                    </p:set>
                                    <p:animEffect transition="in" filter="wheel(8)">
                                      <p:cBhvr>
                                        <p:cTn id="57" dur="5000"/>
                                        <p:tgtEl>
                                          <p:spTgt spid="9"/>
                                        </p:tgtEl>
                                      </p:cBhvr>
                                    </p:animEffect>
                                  </p:childTnLst>
                                </p:cTn>
                              </p:par>
                            </p:childTnLst>
                          </p:cTn>
                        </p:par>
                        <p:par>
                          <p:cTn id="58" fill="hold">
                            <p:stCondLst>
                              <p:cond delay="20750"/>
                            </p:stCondLst>
                            <p:childTnLst>
                              <p:par>
                                <p:cTn id="59" presetID="27" presetClass="entr" presetSubtype="0" fill="hold" nodeType="afterEffect">
                                  <p:stCondLst>
                                    <p:cond delay="0"/>
                                  </p:stCondLst>
                                  <p:iterate type="lt">
                                    <p:tmPct val="50000"/>
                                  </p:iterate>
                                  <p:childTnLst>
                                    <p:set>
                                      <p:cBhvr>
                                        <p:cTn id="60" dur="1" fill="hold">
                                          <p:stCondLst>
                                            <p:cond delay="0"/>
                                          </p:stCondLst>
                                        </p:cTn>
                                        <p:tgtEl>
                                          <p:spTgt spid="7"/>
                                        </p:tgtEl>
                                        <p:attrNameLst>
                                          <p:attrName>style.visibility</p:attrName>
                                        </p:attrNameLst>
                                      </p:cBhvr>
                                      <p:to>
                                        <p:strVal val="visible"/>
                                      </p:to>
                                    </p:set>
                                    <p:anim calcmode="discrete" valueType="clr">
                                      <p:cBhvr override="childStyle">
                                        <p:cTn id="6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7"/>
                                        </p:tgtEl>
                                        <p:attrNameLst>
                                          <p:attrName>fillcolor</p:attrName>
                                        </p:attrNameLst>
                                      </p:cBhvr>
                                      <p:tavLst>
                                        <p:tav tm="0">
                                          <p:val>
                                            <p:clrVal>
                                              <a:schemeClr val="accent2"/>
                                            </p:clrVal>
                                          </p:val>
                                        </p:tav>
                                        <p:tav tm="50000">
                                          <p:val>
                                            <p:clrVal>
                                              <a:schemeClr val="hlink"/>
                                            </p:clrVal>
                                          </p:val>
                                        </p:tav>
                                      </p:tavLst>
                                    </p:anim>
                                    <p:set>
                                      <p:cBhvr>
                                        <p:cTn id="63" dur="80"/>
                                        <p:tgtEl>
                                          <p:spTgt spid="7"/>
                                        </p:tgtEl>
                                        <p:attrNameLst>
                                          <p:attrName>fill.type</p:attrName>
                                        </p:attrNameLst>
                                      </p:cBhvr>
                                      <p:to>
                                        <p:strVal val="solid"/>
                                      </p:to>
                                    </p:set>
                                  </p:childTnLst>
                                </p:cTn>
                              </p:par>
                            </p:childTnLst>
                          </p:cTn>
                        </p:par>
                        <p:par>
                          <p:cTn id="64" fill="hold">
                            <p:stCondLst>
                              <p:cond delay="22990"/>
                            </p:stCondLst>
                            <p:childTnLst>
                              <p:par>
                                <p:cTn id="65" presetID="7" presetClass="entr" presetSubtype="8" fill="hold" grpId="1"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2000" fill="hold"/>
                                        <p:tgtEl>
                                          <p:spTgt spid="4"/>
                                        </p:tgtEl>
                                        <p:attrNameLst>
                                          <p:attrName>ppt_x</p:attrName>
                                        </p:attrNameLst>
                                      </p:cBhvr>
                                      <p:tavLst>
                                        <p:tav tm="0">
                                          <p:val>
                                            <p:strVal val="0-#ppt_w/2"/>
                                          </p:val>
                                        </p:tav>
                                        <p:tav tm="100000">
                                          <p:val>
                                            <p:strVal val="#ppt_x"/>
                                          </p:val>
                                        </p:tav>
                                      </p:tavLst>
                                    </p:anim>
                                    <p:anim calcmode="lin" valueType="num">
                                      <p:cBhvr additive="base">
                                        <p:cTn id="6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4000"/>
            <a:ext cx="4038600" cy="5334000"/>
          </a:xfrm>
        </p:spPr>
        <p:txBody>
          <a:bodyPr/>
          <a:lstStyle/>
          <a:p>
            <a:pPr algn="ctr">
              <a:buFontTx/>
              <a:buNone/>
              <a:defRPr/>
            </a:pPr>
            <a:r>
              <a:rPr lang="en-US" sz="2400" b="1" dirty="0" smtClean="0">
                <a:ln w="1905"/>
                <a:solidFill>
                  <a:schemeClr val="tx2"/>
                </a:solidFill>
                <a:effectLst>
                  <a:innerShdw blurRad="69850" dist="43180" dir="5400000">
                    <a:srgbClr val="000000">
                      <a:alpha val="65000"/>
                    </a:srgbClr>
                  </a:innerShdw>
                  <a:reflection blurRad="6350" stA="60000" endA="900" endPos="58000" dir="5400000" sy="-100000" algn="bl" rotWithShape="0"/>
                </a:effectLst>
                <a:latin typeface="Verdana" pitchFamily="34" charset="0"/>
                <a:ea typeface="Verdana" pitchFamily="34" charset="0"/>
                <a:cs typeface="Verdana" pitchFamily="34" charset="0"/>
              </a:rPr>
              <a:t>MISSION STATEMENT</a:t>
            </a:r>
          </a:p>
          <a:p>
            <a:pPr>
              <a:buFont typeface="Wingdings" pitchFamily="2" charset="2"/>
              <a:buChar char="Ø"/>
              <a:defRPr/>
            </a:pPr>
            <a:endParaRPr lang="en-US" sz="14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Provide a </a:t>
            </a:r>
            <a:r>
              <a:rPr lang="en-US" sz="1400" dirty="0">
                <a:solidFill>
                  <a:schemeClr val="accent3">
                    <a:lumMod val="20000"/>
                    <a:lumOff val="80000"/>
                  </a:schemeClr>
                </a:solidFill>
                <a:latin typeface="Verdana" pitchFamily="34" charset="0"/>
                <a:ea typeface="Verdana" pitchFamily="34" charset="0"/>
                <a:cs typeface="Verdana" pitchFamily="34" charset="0"/>
              </a:rPr>
              <a:t>	 </a:t>
            </a:r>
            <a:r>
              <a:rPr lang="en-US" sz="1400" dirty="0" smtClean="0">
                <a:solidFill>
                  <a:schemeClr val="accent3">
                    <a:lumMod val="20000"/>
                    <a:lumOff val="80000"/>
                  </a:schemeClr>
                </a:solidFill>
                <a:latin typeface="Verdana" pitchFamily="34" charset="0"/>
                <a:ea typeface="Verdana" pitchFamily="34" charset="0"/>
                <a:cs typeface="Verdana" pitchFamily="34" charset="0"/>
              </a:rPr>
              <a:t>          </a:t>
            </a:r>
            <a:r>
              <a:rPr lang="en-US" sz="1400" dirty="0" smtClean="0">
                <a:latin typeface="Verdana" pitchFamily="34" charset="0"/>
                <a:ea typeface="Verdana" pitchFamily="34" charset="0"/>
                <a:cs typeface="Verdana" pitchFamily="34" charset="0"/>
              </a:rPr>
              <a:t>functional				    and collateral temporary facilities which meets federal sanitation and food service requirements and exceeds customer expectations.  </a:t>
            </a:r>
          </a:p>
          <a:p>
            <a:pPr>
              <a:buFontTx/>
              <a:buNone/>
              <a:defRPr/>
            </a:pPr>
            <a:endParaRPr lang="en-US" sz="14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Establish </a:t>
            </a:r>
            <a:r>
              <a:rPr lang="en-US" sz="1400" dirty="0">
                <a:latin typeface="Verdana" pitchFamily="34" charset="0"/>
                <a:ea typeface="Verdana" pitchFamily="34" charset="0"/>
                <a:cs typeface="Verdana" pitchFamily="34" charset="0"/>
              </a:rPr>
              <a:t>a </a:t>
            </a:r>
            <a:r>
              <a:rPr lang="en-US" sz="1400" dirty="0">
                <a:solidFill>
                  <a:schemeClr val="tx2"/>
                </a:solidFill>
                <a:latin typeface="Verdana" pitchFamily="34" charset="0"/>
                <a:ea typeface="Verdana" pitchFamily="34" charset="0"/>
                <a:cs typeface="Verdana" pitchFamily="34" charset="0"/>
              </a:rPr>
              <a:t>	</a:t>
            </a:r>
            <a:r>
              <a:rPr lang="en-US" sz="1400" dirty="0" smtClean="0">
                <a:solidFill>
                  <a:schemeClr val="tx2"/>
                </a:solidFill>
                <a:latin typeface="Verdana" pitchFamily="34" charset="0"/>
                <a:ea typeface="Verdana" pitchFamily="34" charset="0"/>
                <a:cs typeface="Verdana" pitchFamily="34" charset="0"/>
              </a:rPr>
              <a:t>	</a:t>
            </a:r>
            <a:r>
              <a:rPr lang="en-US" sz="1400" dirty="0" smtClean="0">
                <a:latin typeface="Verdana" pitchFamily="34" charset="0"/>
                <a:ea typeface="Verdana" pitchFamily="34" charset="0"/>
                <a:cs typeface="Verdana" pitchFamily="34" charset="0"/>
              </a:rPr>
              <a:t>relationship </a:t>
            </a:r>
            <a:r>
              <a:rPr lang="en-US" sz="1400" dirty="0">
                <a:latin typeface="Verdana" pitchFamily="34" charset="0"/>
                <a:ea typeface="Verdana" pitchFamily="34" charset="0"/>
                <a:cs typeface="Verdana" pitchFamily="34" charset="0"/>
              </a:rPr>
              <a:t>with potential customers; identify </a:t>
            </a:r>
            <a:r>
              <a:rPr lang="en-US" sz="1400" dirty="0">
                <a:solidFill>
                  <a:schemeClr val="tx2"/>
                </a:solidFill>
                <a:latin typeface="Verdana" pitchFamily="34" charset="0"/>
                <a:ea typeface="Verdana" pitchFamily="34" charset="0"/>
                <a:cs typeface="Verdana" pitchFamily="34" charset="0"/>
              </a:rPr>
              <a:t>	</a:t>
            </a:r>
            <a:r>
              <a:rPr lang="en-US" sz="1400" dirty="0" smtClean="0">
                <a:solidFill>
                  <a:schemeClr val="tx2"/>
                </a:solidFill>
                <a:latin typeface="Verdana" pitchFamily="34" charset="0"/>
                <a:ea typeface="Verdana" pitchFamily="34" charset="0"/>
                <a:cs typeface="Verdana" pitchFamily="34" charset="0"/>
              </a:rPr>
              <a:t>		              </a:t>
            </a:r>
            <a:r>
              <a:rPr lang="en-US" sz="1400" dirty="0" smtClean="0">
                <a:latin typeface="Verdana" pitchFamily="34" charset="0"/>
                <a:ea typeface="Verdana" pitchFamily="34" charset="0"/>
                <a:cs typeface="Verdana" pitchFamily="34" charset="0"/>
              </a:rPr>
              <a:t>; </a:t>
            </a:r>
            <a:r>
              <a:rPr lang="en-US" sz="1400" dirty="0">
                <a:latin typeface="Verdana" pitchFamily="34" charset="0"/>
                <a:ea typeface="Verdana" pitchFamily="34" charset="0"/>
                <a:cs typeface="Verdana" pitchFamily="34" charset="0"/>
              </a:rPr>
              <a:t>evaluated space availability for a temporary kitchen facility; identify final floor plan; develop a </a:t>
            </a:r>
            <a:r>
              <a:rPr lang="en-US" sz="1400" dirty="0" smtClean="0">
                <a:latin typeface="Verdana" pitchFamily="34" charset="0"/>
                <a:ea typeface="Verdana" pitchFamily="34" charset="0"/>
                <a:cs typeface="Verdana" pitchFamily="34" charset="0"/>
              </a:rPr>
              <a:t>		    and </a:t>
            </a:r>
            <a:r>
              <a:rPr lang="en-US" sz="1400" dirty="0">
                <a:latin typeface="Verdana" pitchFamily="34" charset="0"/>
                <a:ea typeface="Verdana" pitchFamily="34" charset="0"/>
                <a:cs typeface="Verdana" pitchFamily="34" charset="0"/>
              </a:rPr>
              <a:t>provide recommendations which meet customer specific requirements and space availability.  </a:t>
            </a:r>
            <a:endParaRPr lang="en-US" sz="1400" dirty="0" smtClean="0">
              <a:latin typeface="Verdana" pitchFamily="34" charset="0"/>
              <a:ea typeface="Verdana" pitchFamily="34" charset="0"/>
              <a:cs typeface="Verdana" pitchFamily="34" charset="0"/>
            </a:endParaRPr>
          </a:p>
          <a:p>
            <a:pPr>
              <a:buFontTx/>
              <a:buNone/>
              <a:defRPr/>
            </a:pPr>
            <a:endParaRPr lang="en-US" sz="14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Identify </a:t>
            </a:r>
            <a:r>
              <a:rPr lang="en-US" sz="1400" dirty="0">
                <a:solidFill>
                  <a:schemeClr val="accent3">
                    <a:lumMod val="20000"/>
                    <a:lumOff val="80000"/>
                  </a:schemeClr>
                </a:solidFill>
                <a:latin typeface="Verdana" pitchFamily="34" charset="0"/>
                <a:ea typeface="Verdana" pitchFamily="34" charset="0"/>
                <a:cs typeface="Verdana" pitchFamily="34" charset="0"/>
              </a:rPr>
              <a:t>	</a:t>
            </a:r>
            <a:r>
              <a:rPr lang="en-US" sz="1400" dirty="0" smtClean="0">
                <a:solidFill>
                  <a:schemeClr val="accent3">
                    <a:lumMod val="20000"/>
                    <a:lumOff val="80000"/>
                  </a:schemeClr>
                </a:solidFill>
                <a:latin typeface="Verdana" pitchFamily="34" charset="0"/>
                <a:ea typeface="Verdana" pitchFamily="34" charset="0"/>
                <a:cs typeface="Verdana" pitchFamily="34" charset="0"/>
              </a:rPr>
              <a:t>  </a:t>
            </a:r>
            <a:r>
              <a:rPr lang="en-US" sz="1400" dirty="0" smtClean="0">
                <a:latin typeface="Verdana" pitchFamily="34" charset="0"/>
                <a:ea typeface="Verdana" pitchFamily="34" charset="0"/>
                <a:cs typeface="Verdana" pitchFamily="34" charset="0"/>
              </a:rPr>
              <a:t>delivery </a:t>
            </a:r>
            <a:r>
              <a:rPr lang="en-US" sz="1400" dirty="0">
                <a:latin typeface="Verdana" pitchFamily="34" charset="0"/>
                <a:ea typeface="Verdana" pitchFamily="34" charset="0"/>
                <a:cs typeface="Verdana" pitchFamily="34" charset="0"/>
              </a:rPr>
              <a:t>date, and estimated time of set up at site location.</a:t>
            </a:r>
          </a:p>
          <a:p>
            <a:pPr algn="ctr">
              <a:buFontTx/>
              <a:buNone/>
              <a:defRPr/>
            </a:pPr>
            <a:endParaRPr lang="en-US" sz="2400" dirty="0" smtClean="0">
              <a:solidFill>
                <a:schemeClr val="tx2"/>
              </a:solidFill>
              <a:latin typeface="Verdana" pitchFamily="34" charset="0"/>
              <a:ea typeface="Verdana" pitchFamily="34" charset="0"/>
              <a:cs typeface="Verdana" pitchFamily="34" charset="0"/>
            </a:endParaRPr>
          </a:p>
        </p:txBody>
      </p:sp>
      <p:sp>
        <p:nvSpPr>
          <p:cNvPr id="8" name="Rectangle 7"/>
          <p:cNvSpPr/>
          <p:nvPr/>
        </p:nvSpPr>
        <p:spPr>
          <a:xfrm>
            <a:off x="807140" y="2404872"/>
            <a:ext cx="2850460"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tx2"/>
                </a:solidFill>
                <a:effectLst>
                  <a:innerShdw blurRad="69850" dist="43180" dir="5400000">
                    <a:srgbClr val="000000">
                      <a:alpha val="65000"/>
                    </a:srgbClr>
                  </a:innerShdw>
                </a:effectLst>
                <a:latin typeface="Verdana" pitchFamily="34" charset="0"/>
                <a:ea typeface="Verdana" pitchFamily="34" charset="0"/>
                <a:cs typeface="Verdana" pitchFamily="34" charset="0"/>
              </a:rPr>
              <a:t>temporary kitchen </a:t>
            </a:r>
            <a:r>
              <a:rPr lang="en-US" sz="1400" b="1" dirty="0">
                <a:ln w="1905"/>
                <a:solidFill>
                  <a:schemeClr val="tx2"/>
                </a:solidFill>
                <a:effectLst>
                  <a:innerShdw blurRad="69850" dist="43180" dir="5400000">
                    <a:srgbClr val="000000">
                      <a:alpha val="65000"/>
                    </a:srgbClr>
                  </a:innerShdw>
                </a:effectLst>
                <a:latin typeface="Verdana" pitchFamily="34" charset="0"/>
                <a:ea typeface="Verdana" pitchFamily="34" charset="0"/>
                <a:cs typeface="Verdana" pitchFamily="34" charset="0"/>
              </a:rPr>
              <a:t>facility </a:t>
            </a:r>
            <a:endParaRPr lang="en-US" sz="1400" b="1" dirty="0">
              <a:ln w="1905"/>
              <a:solidFill>
                <a:schemeClr val="tx2"/>
              </a:solidFill>
              <a:effectLst>
                <a:innerShdw blurRad="69850" dist="43180" dir="5400000">
                  <a:srgbClr val="000000">
                    <a:alpha val="65000"/>
                  </a:srgbClr>
                </a:innerShdw>
              </a:effectLst>
              <a:latin typeface="+mn-lt"/>
              <a:cs typeface="+mn-cs"/>
            </a:endParaRPr>
          </a:p>
        </p:txBody>
      </p:sp>
      <p:sp>
        <p:nvSpPr>
          <p:cNvPr id="2" name="Title 1"/>
          <p:cNvSpPr>
            <a:spLocks noGrp="1"/>
          </p:cNvSpPr>
          <p:nvPr>
            <p:ph type="title"/>
          </p:nvPr>
        </p:nvSpPr>
        <p:spPr/>
        <p:txBody>
          <a:bodyPr/>
          <a:lstStyle/>
          <a:p>
            <a:pPr>
              <a:defRPr/>
            </a:pPr>
            <a:r>
              <a:rPr lang="en-US" spc="200" dirty="0" smtClean="0">
                <a:ln w="29210">
                  <a:solidFill>
                    <a:srgbClr val="C00000"/>
                  </a:solidFill>
                </a:ln>
                <a:solidFill>
                  <a:srgbClr val="C00000">
                    <a:alpha val="50000"/>
                  </a:srgbClr>
                </a:solidFill>
                <a:effectLst>
                  <a:innerShdw blurRad="50800" dist="50800" dir="8100000">
                    <a:srgbClr val="7D7D7D">
                      <a:alpha val="73000"/>
                    </a:srgbClr>
                  </a:innerShdw>
                </a:effectLst>
                <a:latin typeface="Franklin Gothic Book" pitchFamily="34" charset="0"/>
              </a:rPr>
              <a:t>WHO IS KITCHEN CORPS, INC.?</a:t>
            </a:r>
            <a:endParaRPr lang="en-US" spc="200" dirty="0">
              <a:ln w="29210">
                <a:solidFill>
                  <a:srgbClr val="C00000"/>
                </a:solidFill>
              </a:ln>
              <a:solidFill>
                <a:srgbClr val="C00000">
                  <a:alpha val="50000"/>
                </a:srgbClr>
              </a:solidFill>
              <a:effectLst>
                <a:innerShdw blurRad="50800" dist="50800" dir="8100000">
                  <a:srgbClr val="7D7D7D">
                    <a:alpha val="73000"/>
                  </a:srgbClr>
                </a:innerShdw>
              </a:effectLst>
              <a:latin typeface="Franklin Gothic Book" pitchFamily="34" charset="0"/>
            </a:endParaRPr>
          </a:p>
        </p:txBody>
      </p:sp>
      <p:sp>
        <p:nvSpPr>
          <p:cNvPr id="4" name="Content Placeholder 3"/>
          <p:cNvSpPr>
            <a:spLocks noGrp="1"/>
          </p:cNvSpPr>
          <p:nvPr>
            <p:ph sz="half" idx="2"/>
          </p:nvPr>
        </p:nvSpPr>
        <p:spPr>
          <a:xfrm>
            <a:off x="4648200" y="1524000"/>
            <a:ext cx="4038600" cy="5334000"/>
          </a:xfrm>
        </p:spPr>
        <p:txBody>
          <a:bodyPr/>
          <a:lstStyle/>
          <a:p>
            <a:pPr algn="ctr">
              <a:buFontTx/>
              <a:buNone/>
              <a:defRPr/>
            </a:pPr>
            <a:r>
              <a:rPr lang="en-US" sz="2400" b="1" dirty="0" smtClean="0">
                <a:ln w="1905"/>
                <a:solidFill>
                  <a:schemeClr val="bg1"/>
                </a:solidFill>
                <a:effectLst>
                  <a:innerShdw blurRad="69850" dist="43180" dir="5400000">
                    <a:srgbClr val="000000">
                      <a:alpha val="65000"/>
                    </a:srgbClr>
                  </a:innerShdw>
                  <a:reflection blurRad="6350" stA="60000" endA="900" endPos="58000" dir="5400000" sy="-100000" algn="bl" rotWithShape="0"/>
                </a:effectLst>
                <a:latin typeface="Verdana" pitchFamily="34" charset="0"/>
                <a:ea typeface="Verdana" pitchFamily="34" charset="0"/>
                <a:cs typeface="Verdana" pitchFamily="34" charset="0"/>
              </a:rPr>
              <a:t>CORPORATE VALUES</a:t>
            </a:r>
            <a:endParaRPr lang="en-US" sz="2400" b="1" dirty="0">
              <a:ln w="1905"/>
              <a:solidFill>
                <a:schemeClr val="bg1"/>
              </a:solidFill>
              <a:effectLst>
                <a:innerShdw blurRad="69850" dist="43180" dir="5400000">
                  <a:srgbClr val="000000">
                    <a:alpha val="65000"/>
                  </a:srgbClr>
                </a:innerShdw>
                <a:reflection blurRad="6350" stA="60000" endA="900" endPos="58000" dir="5400000" sy="-100000" algn="bl" rotWithShape="0"/>
              </a:effectLst>
              <a:latin typeface="Verdana" pitchFamily="34" charset="0"/>
              <a:ea typeface="Verdana" pitchFamily="34" charset="0"/>
              <a:cs typeface="Verdana" pitchFamily="34" charset="0"/>
            </a:endParaRPr>
          </a:p>
          <a:p>
            <a:pPr>
              <a:defRPr/>
            </a:pPr>
            <a:endParaRPr lang="en-US" sz="14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 	         to </a:t>
            </a:r>
            <a:r>
              <a:rPr lang="en-US" sz="1400" dirty="0">
                <a:latin typeface="Verdana" pitchFamily="34" charset="0"/>
                <a:ea typeface="Verdana" pitchFamily="34" charset="0"/>
                <a:cs typeface="Verdana" pitchFamily="34" charset="0"/>
              </a:rPr>
              <a:t>our team members and to their development, participation, and recognition.</a:t>
            </a:r>
          </a:p>
          <a:p>
            <a:pPr>
              <a:buFont typeface="Wingdings" pitchFamily="2" charset="2"/>
              <a:buChar char="Ø"/>
              <a:defRPr/>
            </a:pPr>
            <a:endParaRPr lang="en-US" sz="6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Products </a:t>
            </a:r>
            <a:r>
              <a:rPr lang="en-US" sz="1400" dirty="0">
                <a:latin typeface="Verdana" pitchFamily="34" charset="0"/>
                <a:ea typeface="Verdana" pitchFamily="34" charset="0"/>
                <a:cs typeface="Verdana" pitchFamily="34" charset="0"/>
              </a:rPr>
              <a:t>and services we deliver are always of </a:t>
            </a:r>
            <a:r>
              <a:rPr lang="en-US" sz="1400" dirty="0" smtClean="0">
                <a:latin typeface="Verdana" pitchFamily="34" charset="0"/>
                <a:ea typeface="Verdana" pitchFamily="34" charset="0"/>
                <a:cs typeface="Verdana" pitchFamily="34" charset="0"/>
              </a:rPr>
              <a:t>the</a:t>
            </a:r>
            <a:endParaRPr lang="en-US" sz="1400" dirty="0">
              <a:latin typeface="Verdana" pitchFamily="34" charset="0"/>
              <a:ea typeface="Verdana" pitchFamily="34" charset="0"/>
              <a:cs typeface="Verdana" pitchFamily="34" charset="0"/>
            </a:endParaRPr>
          </a:p>
          <a:p>
            <a:pPr>
              <a:buFont typeface="Wingdings" pitchFamily="2" charset="2"/>
              <a:buChar char="Ø"/>
              <a:defRPr/>
            </a:pPr>
            <a:endParaRPr lang="en-US" sz="6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  	     to </a:t>
            </a:r>
            <a:r>
              <a:rPr lang="en-US" sz="1400" dirty="0">
                <a:latin typeface="Verdana" pitchFamily="34" charset="0"/>
                <a:ea typeface="Verdana" pitchFamily="34" charset="0"/>
                <a:cs typeface="Verdana" pitchFamily="34" charset="0"/>
              </a:rPr>
              <a:t>serving our customers and exceeding their expectations.</a:t>
            </a:r>
          </a:p>
          <a:p>
            <a:pPr>
              <a:buFont typeface="Wingdings" pitchFamily="2" charset="2"/>
              <a:buChar char="Ø"/>
              <a:defRPr/>
            </a:pPr>
            <a:endParaRPr lang="en-US" sz="6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Constantly </a:t>
            </a:r>
            <a:r>
              <a:rPr lang="en-US" sz="1400" dirty="0">
                <a:latin typeface="Verdana" pitchFamily="34" charset="0"/>
                <a:ea typeface="Verdana" pitchFamily="34" charset="0"/>
                <a:cs typeface="Verdana" pitchFamily="34" charset="0"/>
              </a:rPr>
              <a:t>explore </a:t>
            </a:r>
            <a:r>
              <a:rPr lang="en-US" sz="1400" dirty="0" smtClean="0">
                <a:latin typeface="Verdana" pitchFamily="34" charset="0"/>
                <a:ea typeface="Verdana" pitchFamily="34" charset="0"/>
                <a:cs typeface="Verdana" pitchFamily="34" charset="0"/>
              </a:rPr>
              <a:t>	      and </a:t>
            </a:r>
            <a:r>
              <a:rPr lang="en-US" sz="1400" dirty="0">
                <a:latin typeface="Verdana" pitchFamily="34" charset="0"/>
                <a:ea typeface="Verdana" pitchFamily="34" charset="0"/>
                <a:cs typeface="Verdana" pitchFamily="34" charset="0"/>
              </a:rPr>
              <a:t>methods in order to increase our effectiveness.</a:t>
            </a:r>
          </a:p>
          <a:p>
            <a:pPr>
              <a:buFont typeface="Wingdings" pitchFamily="2" charset="2"/>
              <a:buChar char="Ø"/>
              <a:defRPr/>
            </a:pPr>
            <a:endParaRPr lang="en-US" sz="6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Aggressively </a:t>
            </a:r>
            <a:r>
              <a:rPr lang="en-US" sz="1400" dirty="0">
                <a:latin typeface="Verdana" pitchFamily="34" charset="0"/>
                <a:ea typeface="Verdana" pitchFamily="34" charset="0"/>
                <a:cs typeface="Verdana" pitchFamily="34" charset="0"/>
              </a:rPr>
              <a:t>seek effective partnership to improve </a:t>
            </a:r>
            <a:r>
              <a:rPr lang="en-US" sz="1400" dirty="0" smtClean="0">
                <a:latin typeface="Verdana" pitchFamily="34" charset="0"/>
                <a:ea typeface="Verdana" pitchFamily="34" charset="0"/>
                <a:cs typeface="Verdana" pitchFamily="34" charset="0"/>
              </a:rPr>
              <a:t>our 	           and </a:t>
            </a:r>
            <a:r>
              <a:rPr lang="en-US" sz="1400" dirty="0">
                <a:latin typeface="Verdana" pitchFamily="34" charset="0"/>
                <a:ea typeface="Verdana" pitchFamily="34" charset="0"/>
                <a:cs typeface="Verdana" pitchFamily="34" charset="0"/>
              </a:rPr>
              <a:t>quality.</a:t>
            </a:r>
          </a:p>
          <a:p>
            <a:pPr>
              <a:buFont typeface="Wingdings" pitchFamily="2" charset="2"/>
              <a:buChar char="Ø"/>
              <a:defRPr/>
            </a:pPr>
            <a:endParaRPr lang="en-US" sz="600" dirty="0" smtClean="0">
              <a:latin typeface="Verdana" pitchFamily="34" charset="0"/>
              <a:ea typeface="Verdana" pitchFamily="34" charset="0"/>
              <a:cs typeface="Verdana" pitchFamily="34" charset="0"/>
            </a:endParaRPr>
          </a:p>
          <a:p>
            <a:pPr>
              <a:buFont typeface="Wingdings" pitchFamily="2" charset="2"/>
              <a:buChar char="Ø"/>
              <a:defRPr/>
            </a:pPr>
            <a:r>
              <a:rPr lang="en-US" sz="1400" dirty="0" smtClean="0">
                <a:latin typeface="Verdana" pitchFamily="34" charset="0"/>
                <a:ea typeface="Verdana" pitchFamily="34" charset="0"/>
                <a:cs typeface="Verdana" pitchFamily="34" charset="0"/>
              </a:rPr>
              <a:t>Act 	          ; </a:t>
            </a:r>
            <a:r>
              <a:rPr lang="en-US" sz="1400" dirty="0">
                <a:latin typeface="Verdana" pitchFamily="34" charset="0"/>
                <a:ea typeface="Verdana" pitchFamily="34" charset="0"/>
                <a:cs typeface="Verdana" pitchFamily="34" charset="0"/>
              </a:rPr>
              <a:t>be open, honest and fair, be true to our word, and take full </a:t>
            </a:r>
            <a:r>
              <a:rPr lang="en-US" sz="1400" dirty="0" smtClean="0">
                <a:latin typeface="Verdana" pitchFamily="34" charset="0"/>
                <a:ea typeface="Verdana" pitchFamily="34" charset="0"/>
                <a:cs typeface="Verdana" pitchFamily="34" charset="0"/>
              </a:rPr>
              <a:t>		for </a:t>
            </a:r>
            <a:r>
              <a:rPr lang="en-US" sz="1400" dirty="0">
                <a:latin typeface="Verdana" pitchFamily="34" charset="0"/>
                <a:ea typeface="Verdana" pitchFamily="34" charset="0"/>
                <a:cs typeface="Verdana" pitchFamily="34" charset="0"/>
              </a:rPr>
              <a:t>our actions.</a:t>
            </a:r>
            <a:endParaRPr lang="en-US" sz="1200" dirty="0">
              <a:latin typeface="Verdana" pitchFamily="34" charset="0"/>
              <a:ea typeface="Verdana" pitchFamily="34" charset="0"/>
              <a:cs typeface="Verdana" pitchFamily="34" charset="0"/>
            </a:endParaRPr>
          </a:p>
          <a:p>
            <a:pPr>
              <a:defRPr/>
            </a:pPr>
            <a:endParaRPr lang="en-US" dirty="0"/>
          </a:p>
        </p:txBody>
      </p:sp>
      <p:sp>
        <p:nvSpPr>
          <p:cNvPr id="5" name="Rectangle 4"/>
          <p:cNvSpPr/>
          <p:nvPr/>
        </p:nvSpPr>
        <p:spPr>
          <a:xfrm>
            <a:off x="1524000" y="5989320"/>
            <a:ext cx="990600" cy="307777"/>
          </a:xfrm>
          <a:prstGeom prst="rect">
            <a:avLst/>
          </a:prstGeom>
          <a:noFill/>
        </p:spPr>
        <p:txBody>
          <a:bodyPr>
            <a:spAutoFit/>
          </a:bodyPr>
          <a:lstStyle/>
          <a:p>
            <a:pPr algn="ctr" fontAlgn="auto">
              <a:spcBef>
                <a:spcPts val="0"/>
              </a:spcBef>
              <a:spcAft>
                <a:spcPts val="0"/>
              </a:spcAft>
              <a:defRPr/>
            </a:pPr>
            <a:r>
              <a:rPr lang="en-US" sz="1400" b="1" dirty="0">
                <a:ln w="1905"/>
                <a:solidFill>
                  <a:schemeClr val="tx2"/>
                </a:solidFill>
                <a:effectLst>
                  <a:innerShdw blurRad="69850" dist="43180" dir="5400000">
                    <a:srgbClr val="000000">
                      <a:alpha val="65000"/>
                    </a:srgbClr>
                  </a:innerShdw>
                </a:effectLst>
                <a:latin typeface="Verdana" pitchFamily="34" charset="0"/>
                <a:ea typeface="Verdana" pitchFamily="34" charset="0"/>
                <a:cs typeface="Verdana" pitchFamily="34" charset="0"/>
              </a:rPr>
              <a:t>realistic</a:t>
            </a:r>
            <a:endParaRPr lang="en-US" sz="1400" b="1" dirty="0">
              <a:ln w="10541" cmpd="sng">
                <a:solidFill>
                  <a:schemeClr val="tx2"/>
                </a:solidFill>
                <a:prstDash val="solid"/>
              </a:ln>
              <a:solidFill>
                <a:schemeClr val="tx2"/>
              </a:solidFill>
              <a:latin typeface="+mn-lt"/>
              <a:cs typeface="+mn-cs"/>
            </a:endParaRPr>
          </a:p>
        </p:txBody>
      </p:sp>
      <p:sp>
        <p:nvSpPr>
          <p:cNvPr id="7" name="Rectangle 6"/>
          <p:cNvSpPr/>
          <p:nvPr/>
        </p:nvSpPr>
        <p:spPr>
          <a:xfrm>
            <a:off x="1696348" y="2194560"/>
            <a:ext cx="1351652"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tx2"/>
                </a:solidFill>
                <a:effectLst>
                  <a:innerShdw blurRad="69850" dist="43180" dir="5400000">
                    <a:srgbClr val="000000">
                      <a:alpha val="65000"/>
                    </a:srgbClr>
                  </a:innerShdw>
                </a:effectLst>
                <a:latin typeface="Verdana" pitchFamily="34" charset="0"/>
                <a:ea typeface="Verdana" pitchFamily="34" charset="0"/>
                <a:cs typeface="Verdana" pitchFamily="34" charset="0"/>
              </a:rPr>
              <a:t>commercial</a:t>
            </a:r>
            <a:endParaRPr lang="en-US" sz="1400" b="1" dirty="0">
              <a:ln w="1905">
                <a:solidFill>
                  <a:schemeClr val="tx2"/>
                </a:solidFill>
              </a:ln>
              <a:solidFill>
                <a:schemeClr val="tx2"/>
              </a:solidFill>
              <a:effectLst>
                <a:innerShdw blurRad="69850" dist="43180" dir="5400000">
                  <a:srgbClr val="000000">
                    <a:alpha val="65000"/>
                  </a:srgbClr>
                </a:innerShdw>
              </a:effectLst>
              <a:latin typeface="+mn-lt"/>
              <a:cs typeface="+mn-cs"/>
            </a:endParaRPr>
          </a:p>
        </p:txBody>
      </p:sp>
      <p:sp>
        <p:nvSpPr>
          <p:cNvPr id="10" name="Rectangle 9"/>
          <p:cNvSpPr/>
          <p:nvPr/>
        </p:nvSpPr>
        <p:spPr>
          <a:xfrm>
            <a:off x="1828800" y="3767328"/>
            <a:ext cx="1422184"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tx2"/>
                </a:solidFill>
                <a:effectLst>
                  <a:innerShdw blurRad="69850" dist="43180" dir="5400000">
                    <a:srgbClr val="000000">
                      <a:alpha val="65000"/>
                    </a:srgbClr>
                  </a:innerShdw>
                </a:effectLst>
                <a:latin typeface="Verdana" pitchFamily="34" charset="0"/>
                <a:ea typeface="Verdana" pitchFamily="34" charset="0"/>
                <a:cs typeface="Verdana" pitchFamily="34" charset="0"/>
              </a:rPr>
              <a:t>professional</a:t>
            </a:r>
            <a:endParaRPr lang="en-US" sz="1400" b="1" dirty="0">
              <a:ln w="1905"/>
              <a:solidFill>
                <a:schemeClr val="tx2"/>
              </a:solidFill>
              <a:effectLst>
                <a:innerShdw blurRad="69850" dist="43180" dir="5400000">
                  <a:srgbClr val="000000">
                    <a:alpha val="65000"/>
                  </a:srgbClr>
                </a:innerShdw>
              </a:effectLst>
              <a:latin typeface="+mn-lt"/>
              <a:cs typeface="+mn-cs"/>
            </a:endParaRPr>
          </a:p>
        </p:txBody>
      </p:sp>
      <p:sp>
        <p:nvSpPr>
          <p:cNvPr id="11" name="Rectangle 10"/>
          <p:cNvSpPr/>
          <p:nvPr/>
        </p:nvSpPr>
        <p:spPr>
          <a:xfrm>
            <a:off x="786384" y="4191000"/>
            <a:ext cx="2545890"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tx2"/>
                </a:solidFill>
                <a:effectLst>
                  <a:innerShdw blurRad="69850" dist="43180" dir="5400000">
                    <a:srgbClr val="000000">
                      <a:alpha val="65000"/>
                    </a:srgbClr>
                  </a:innerShdw>
                </a:effectLst>
                <a:latin typeface="Verdana" pitchFamily="34" charset="0"/>
                <a:ea typeface="Verdana" pitchFamily="34" charset="0"/>
                <a:cs typeface="Verdana" pitchFamily="34" charset="0"/>
              </a:rPr>
              <a:t>customer requirements</a:t>
            </a:r>
            <a:endParaRPr lang="en-US" sz="1400" b="1" dirty="0">
              <a:ln w="1905"/>
              <a:solidFill>
                <a:schemeClr val="tx2"/>
              </a:solidFill>
              <a:effectLst>
                <a:innerShdw blurRad="69850" dist="43180" dir="5400000">
                  <a:srgbClr val="000000">
                    <a:alpha val="65000"/>
                  </a:srgbClr>
                </a:innerShdw>
              </a:effectLst>
              <a:latin typeface="+mn-lt"/>
              <a:cs typeface="+mn-cs"/>
            </a:endParaRPr>
          </a:p>
        </p:txBody>
      </p:sp>
      <p:sp>
        <p:nvSpPr>
          <p:cNvPr id="12" name="Rectangle 11"/>
          <p:cNvSpPr/>
          <p:nvPr/>
        </p:nvSpPr>
        <p:spPr>
          <a:xfrm>
            <a:off x="2209800" y="4837176"/>
            <a:ext cx="1398140"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tx2"/>
                </a:solidFill>
                <a:effectLst>
                  <a:innerShdw blurRad="69850" dist="43180" dir="5400000">
                    <a:srgbClr val="000000">
                      <a:alpha val="65000"/>
                    </a:srgbClr>
                  </a:innerShdw>
                </a:effectLst>
                <a:latin typeface="Verdana" pitchFamily="34" charset="0"/>
                <a:ea typeface="Verdana" pitchFamily="34" charset="0"/>
                <a:cs typeface="Verdana" pitchFamily="34" charset="0"/>
              </a:rPr>
              <a:t>logical plan </a:t>
            </a:r>
            <a:endParaRPr lang="en-US" sz="1400" b="1" dirty="0">
              <a:ln w="1905"/>
              <a:solidFill>
                <a:schemeClr val="tx2"/>
              </a:solidFill>
              <a:effectLst>
                <a:innerShdw blurRad="69850" dist="43180" dir="5400000">
                  <a:srgbClr val="000000">
                    <a:alpha val="65000"/>
                  </a:srgbClr>
                </a:innerShdw>
              </a:effectLst>
              <a:latin typeface="+mn-lt"/>
              <a:cs typeface="+mn-cs"/>
            </a:endParaRPr>
          </a:p>
        </p:txBody>
      </p:sp>
      <p:sp>
        <p:nvSpPr>
          <p:cNvPr id="13" name="Rectangle 12"/>
          <p:cNvSpPr/>
          <p:nvPr/>
        </p:nvSpPr>
        <p:spPr>
          <a:xfrm>
            <a:off x="4983480" y="2194560"/>
            <a:ext cx="1348446"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bg1"/>
                </a:solidFill>
                <a:effectLst>
                  <a:innerShdw blurRad="69850" dist="43180" dir="5400000">
                    <a:srgbClr val="000000">
                      <a:alpha val="65000"/>
                    </a:srgbClr>
                  </a:innerShdw>
                </a:effectLst>
                <a:latin typeface="Verdana" pitchFamily="34" charset="0"/>
                <a:ea typeface="Verdana" pitchFamily="34" charset="0"/>
                <a:cs typeface="Verdana" pitchFamily="34" charset="0"/>
              </a:rPr>
              <a:t>Committed </a:t>
            </a:r>
            <a:endParaRPr lang="en-US" sz="1400" b="1" dirty="0">
              <a:ln w="1905"/>
              <a:solidFill>
                <a:schemeClr val="bg1"/>
              </a:solidFill>
              <a:effectLst>
                <a:innerShdw blurRad="69850" dist="43180" dir="5400000">
                  <a:srgbClr val="000000">
                    <a:alpha val="65000"/>
                  </a:srgbClr>
                </a:innerShdw>
              </a:effectLst>
              <a:latin typeface="+mn-lt"/>
              <a:cs typeface="+mn-cs"/>
            </a:endParaRPr>
          </a:p>
        </p:txBody>
      </p:sp>
      <p:sp>
        <p:nvSpPr>
          <p:cNvPr id="14" name="Rectangle 13"/>
          <p:cNvSpPr/>
          <p:nvPr/>
        </p:nvSpPr>
        <p:spPr>
          <a:xfrm>
            <a:off x="6236517" y="3191256"/>
            <a:ext cx="1688283"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bg1"/>
                </a:solidFill>
                <a:effectLst>
                  <a:innerShdw blurRad="69850" dist="43180" dir="5400000">
                    <a:srgbClr val="000000">
                      <a:alpha val="65000"/>
                    </a:srgbClr>
                  </a:innerShdw>
                </a:effectLst>
                <a:latin typeface="Verdana" pitchFamily="34" charset="0"/>
                <a:ea typeface="Verdana" pitchFamily="34" charset="0"/>
                <a:cs typeface="Verdana" pitchFamily="34" charset="0"/>
              </a:rPr>
              <a:t>highest quality</a:t>
            </a:r>
            <a:endParaRPr lang="en-US" sz="1400" b="1" dirty="0">
              <a:ln w="1905"/>
              <a:solidFill>
                <a:schemeClr val="bg1"/>
              </a:solidFill>
              <a:effectLst>
                <a:innerShdw blurRad="69850" dist="43180" dir="5400000">
                  <a:srgbClr val="000000">
                    <a:alpha val="65000"/>
                  </a:srgbClr>
                </a:innerShdw>
              </a:effectLst>
              <a:latin typeface="+mn-lt"/>
              <a:cs typeface="+mn-cs"/>
            </a:endParaRPr>
          </a:p>
        </p:txBody>
      </p:sp>
      <p:sp>
        <p:nvSpPr>
          <p:cNvPr id="15" name="Rectangle 14"/>
          <p:cNvSpPr/>
          <p:nvPr/>
        </p:nvSpPr>
        <p:spPr>
          <a:xfrm>
            <a:off x="4974336" y="3566160"/>
            <a:ext cx="1018227"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bg1"/>
                </a:solidFill>
                <a:effectLst>
                  <a:innerShdw blurRad="69850" dist="43180" dir="5400000">
                    <a:srgbClr val="000000">
                      <a:alpha val="65000"/>
                    </a:srgbClr>
                  </a:innerShdw>
                </a:effectLst>
                <a:latin typeface="Verdana" pitchFamily="34" charset="0"/>
                <a:ea typeface="Verdana" pitchFamily="34" charset="0"/>
                <a:cs typeface="Verdana" pitchFamily="34" charset="0"/>
              </a:rPr>
              <a:t>Devoted</a:t>
            </a:r>
            <a:endParaRPr lang="en-US" sz="1400" b="1" dirty="0">
              <a:ln w="1905"/>
              <a:solidFill>
                <a:schemeClr val="bg1"/>
              </a:solidFill>
              <a:effectLst>
                <a:innerShdw blurRad="69850" dist="43180" dir="5400000">
                  <a:srgbClr val="000000">
                    <a:alpha val="65000"/>
                  </a:srgbClr>
                </a:innerShdw>
              </a:effectLst>
              <a:latin typeface="+mn-lt"/>
              <a:cs typeface="+mn-cs"/>
            </a:endParaRPr>
          </a:p>
        </p:txBody>
      </p:sp>
      <p:sp>
        <p:nvSpPr>
          <p:cNvPr id="16" name="Rectangle 15"/>
          <p:cNvSpPr/>
          <p:nvPr/>
        </p:nvSpPr>
        <p:spPr>
          <a:xfrm>
            <a:off x="6705600" y="4142232"/>
            <a:ext cx="1199367"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bg1"/>
                </a:solidFill>
                <a:effectLst>
                  <a:innerShdw blurRad="69850" dist="43180" dir="5400000">
                    <a:srgbClr val="000000">
                      <a:alpha val="65000"/>
                    </a:srgbClr>
                  </a:innerShdw>
                </a:effectLst>
                <a:latin typeface="Verdana" pitchFamily="34" charset="0"/>
                <a:ea typeface="Verdana" pitchFamily="34" charset="0"/>
                <a:cs typeface="Verdana" pitchFamily="34" charset="0"/>
              </a:rPr>
              <a:t>new ideas</a:t>
            </a:r>
            <a:endParaRPr lang="en-US" sz="1400" b="1" dirty="0">
              <a:ln w="1905"/>
              <a:solidFill>
                <a:schemeClr val="bg1"/>
              </a:solidFill>
              <a:effectLst>
                <a:innerShdw blurRad="69850" dist="43180" dir="5400000">
                  <a:srgbClr val="000000">
                    <a:alpha val="65000"/>
                  </a:srgbClr>
                </a:innerShdw>
              </a:effectLst>
              <a:latin typeface="+mn-lt"/>
              <a:cs typeface="+mn-cs"/>
            </a:endParaRPr>
          </a:p>
        </p:txBody>
      </p:sp>
      <p:sp>
        <p:nvSpPr>
          <p:cNvPr id="17" name="Rectangle 16"/>
          <p:cNvSpPr/>
          <p:nvPr/>
        </p:nvSpPr>
        <p:spPr>
          <a:xfrm>
            <a:off x="6355080" y="5148072"/>
            <a:ext cx="914400" cy="307777"/>
          </a:xfrm>
          <a:prstGeom prst="rect">
            <a:avLst/>
          </a:prstGeom>
          <a:noFill/>
        </p:spPr>
        <p:txBody>
          <a:bodyPr>
            <a:spAutoFit/>
          </a:bodyPr>
          <a:lstStyle/>
          <a:p>
            <a:pPr algn="ctr" fontAlgn="auto">
              <a:spcBef>
                <a:spcPts val="0"/>
              </a:spcBef>
              <a:spcAft>
                <a:spcPts val="0"/>
              </a:spcAft>
              <a:defRPr/>
            </a:pPr>
            <a:r>
              <a:rPr lang="en-US" sz="1400" b="1" dirty="0">
                <a:ln w="1905"/>
                <a:solidFill>
                  <a:schemeClr val="bg1"/>
                </a:solidFill>
                <a:effectLst>
                  <a:innerShdw blurRad="69850" dist="43180" dir="5400000">
                    <a:srgbClr val="000000">
                      <a:alpha val="65000"/>
                    </a:srgbClr>
                  </a:innerShdw>
                </a:effectLst>
                <a:latin typeface="Verdana" pitchFamily="34" charset="0"/>
                <a:ea typeface="Verdana" pitchFamily="34" charset="0"/>
                <a:cs typeface="Verdana" pitchFamily="34" charset="0"/>
              </a:rPr>
              <a:t>service</a:t>
            </a:r>
            <a:endParaRPr lang="en-US" sz="1400" b="1" dirty="0">
              <a:ln w="1905"/>
              <a:solidFill>
                <a:schemeClr val="bg1"/>
              </a:solidFill>
              <a:effectLst>
                <a:innerShdw blurRad="69850" dist="43180" dir="5400000">
                  <a:srgbClr val="000000">
                    <a:alpha val="65000"/>
                  </a:srgbClr>
                </a:innerShdw>
              </a:effectLst>
              <a:latin typeface="+mn-lt"/>
              <a:cs typeface="+mn-cs"/>
            </a:endParaRPr>
          </a:p>
        </p:txBody>
      </p:sp>
      <p:sp>
        <p:nvSpPr>
          <p:cNvPr id="18" name="Rectangle 17"/>
          <p:cNvSpPr/>
          <p:nvPr/>
        </p:nvSpPr>
        <p:spPr>
          <a:xfrm>
            <a:off x="5334000" y="5513832"/>
            <a:ext cx="1039067"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bg1"/>
                </a:solidFill>
                <a:effectLst>
                  <a:innerShdw blurRad="69850" dist="43180" dir="5400000">
                    <a:srgbClr val="000000">
                      <a:alpha val="65000"/>
                    </a:srgbClr>
                  </a:innerShdw>
                </a:effectLst>
                <a:latin typeface="Verdana" pitchFamily="34" charset="0"/>
                <a:ea typeface="Verdana" pitchFamily="34" charset="0"/>
                <a:cs typeface="Verdana" pitchFamily="34" charset="0"/>
              </a:rPr>
              <a:t>ethically</a:t>
            </a:r>
            <a:endParaRPr lang="en-US" sz="1400" b="1" dirty="0">
              <a:ln w="1905"/>
              <a:solidFill>
                <a:schemeClr val="bg1"/>
              </a:solidFill>
              <a:effectLst>
                <a:innerShdw blurRad="69850" dist="43180" dir="5400000">
                  <a:srgbClr val="000000">
                    <a:alpha val="65000"/>
                  </a:srgbClr>
                </a:innerShdw>
              </a:effectLst>
              <a:latin typeface="+mn-lt"/>
              <a:cs typeface="+mn-cs"/>
            </a:endParaRPr>
          </a:p>
        </p:txBody>
      </p:sp>
      <p:sp>
        <p:nvSpPr>
          <p:cNvPr id="20" name="Rectangle 19"/>
          <p:cNvSpPr/>
          <p:nvPr/>
        </p:nvSpPr>
        <p:spPr>
          <a:xfrm>
            <a:off x="4992624" y="5925312"/>
            <a:ext cx="1548821" cy="307777"/>
          </a:xfrm>
          <a:prstGeom prst="rect">
            <a:avLst/>
          </a:prstGeom>
          <a:noFill/>
        </p:spPr>
        <p:txBody>
          <a:bodyPr wrap="none">
            <a:spAutoFit/>
          </a:bodyPr>
          <a:lstStyle/>
          <a:p>
            <a:pPr algn="ctr" fontAlgn="auto">
              <a:spcBef>
                <a:spcPts val="0"/>
              </a:spcBef>
              <a:spcAft>
                <a:spcPts val="0"/>
              </a:spcAft>
              <a:defRPr/>
            </a:pPr>
            <a:r>
              <a:rPr lang="en-US" sz="1400" b="1" dirty="0">
                <a:ln w="1905"/>
                <a:solidFill>
                  <a:schemeClr val="bg1"/>
                </a:solidFill>
                <a:effectLst>
                  <a:innerShdw blurRad="69850" dist="43180" dir="5400000">
                    <a:srgbClr val="000000">
                      <a:alpha val="65000"/>
                    </a:srgbClr>
                  </a:innerShdw>
                </a:effectLst>
                <a:latin typeface="Verdana" pitchFamily="34" charset="0"/>
                <a:ea typeface="Verdana" pitchFamily="34" charset="0"/>
                <a:cs typeface="Verdana" pitchFamily="34" charset="0"/>
              </a:rPr>
              <a:t>responsibility</a:t>
            </a:r>
            <a:endParaRPr lang="en-US" sz="1400" b="1" dirty="0">
              <a:ln w="1905"/>
              <a:solidFill>
                <a:schemeClr val="bg1"/>
              </a:solidFill>
              <a:effectLst>
                <a:innerShdw blurRad="69850" dist="43180" dir="5400000">
                  <a:srgbClr val="000000">
                    <a:alpha val="65000"/>
                  </a:srgbClr>
                </a:innerShdw>
              </a:effectLst>
              <a:latin typeface="+mn-lt"/>
              <a:cs typeface="+mn-cs"/>
            </a:endParaRPr>
          </a:p>
        </p:txBody>
      </p:sp>
    </p:spTree>
    <p:custDataLst>
      <p:tags r:id="rId1"/>
    </p:custDataLst>
  </p:cSld>
  <p:clrMapOvr>
    <a:masterClrMapping/>
  </p:clrMapOvr>
  <p:transition advTm="555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ntr" presetSubtype="16"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amond(in)">
                                      <p:cBhvr>
                                        <p:cTn id="15" dur="2000"/>
                                        <p:tgtEl>
                                          <p:spTgt spid="3">
                                            <p:txEl>
                                              <p:pRg st="0" end="0"/>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diamond(in)">
                                      <p:cBhvr>
                                        <p:cTn id="18" dur="2000"/>
                                        <p:tgtEl>
                                          <p:spTgt spid="4">
                                            <p:txEl>
                                              <p:pRg st="0" end="0"/>
                                            </p:txEl>
                                          </p:spTgt>
                                        </p:tgtEl>
                                      </p:cBhvr>
                                    </p:animEffect>
                                  </p:childTnLst>
                                </p:cTn>
                              </p:par>
                            </p:childTnLst>
                          </p:cTn>
                        </p:par>
                        <p:par>
                          <p:cTn id="19" fill="hold">
                            <p:stCondLst>
                              <p:cond delay="3600"/>
                            </p:stCondLst>
                            <p:childTnLst>
                              <p:par>
                                <p:cTn id="20" presetID="36" presetClass="emph" presetSubtype="0" fill="hold" grpId="0" nodeType="afterEffect">
                                  <p:stCondLst>
                                    <p:cond delay="500"/>
                                  </p:stCondLst>
                                  <p:iterate type="lt">
                                    <p:tmPct val="10000"/>
                                  </p:iterate>
                                  <p:childTnLst>
                                    <p:animScale>
                                      <p:cBhvr>
                                        <p:cTn id="21" dur="250" autoRev="1" fill="hold">
                                          <p:stCondLst>
                                            <p:cond delay="0"/>
                                          </p:stCondLst>
                                        </p:cTn>
                                        <p:tgtEl>
                                          <p:spTgt spid="7"/>
                                        </p:tgtEl>
                                      </p:cBhvr>
                                      <p:to x="80000" y="100000"/>
                                    </p:animScale>
                                    <p:anim by="(#ppt_w*0.10)" calcmode="lin" valueType="num">
                                      <p:cBhvr>
                                        <p:cTn id="22" dur="250" autoRev="1" fill="hold">
                                          <p:stCondLst>
                                            <p:cond delay="0"/>
                                          </p:stCondLst>
                                        </p:cTn>
                                        <p:tgtEl>
                                          <p:spTgt spid="7"/>
                                        </p:tgtEl>
                                        <p:attrNameLst>
                                          <p:attrName>ppt_x</p:attrName>
                                        </p:attrNameLst>
                                      </p:cBhvr>
                                    </p:anim>
                                    <p:anim by="(-#ppt_w*0.10)" calcmode="lin" valueType="num">
                                      <p:cBhvr>
                                        <p:cTn id="23" dur="250" autoRev="1" fill="hold">
                                          <p:stCondLst>
                                            <p:cond delay="0"/>
                                          </p:stCondLst>
                                        </p:cTn>
                                        <p:tgtEl>
                                          <p:spTgt spid="7"/>
                                        </p:tgtEl>
                                        <p:attrNameLst>
                                          <p:attrName>ppt_y</p:attrName>
                                        </p:attrNameLst>
                                      </p:cBhvr>
                                    </p:anim>
                                    <p:animRot by="-480000">
                                      <p:cBhvr>
                                        <p:cTn id="24" dur="250" autoRev="1" fill="hold">
                                          <p:stCondLst>
                                            <p:cond delay="0"/>
                                          </p:stCondLst>
                                        </p:cTn>
                                        <p:tgtEl>
                                          <p:spTgt spid="7"/>
                                        </p:tgtEl>
                                        <p:attrNameLst>
                                          <p:attrName>r</p:attrName>
                                        </p:attrNameLst>
                                      </p:cBhvr>
                                    </p:animRot>
                                  </p:childTnLst>
                                </p:cTn>
                              </p:par>
                            </p:childTnLst>
                          </p:cTn>
                        </p:par>
                        <p:par>
                          <p:cTn id="25" fill="hold">
                            <p:stCondLst>
                              <p:cond delay="5050"/>
                            </p:stCondLst>
                            <p:childTnLst>
                              <p:par>
                                <p:cTn id="26" presetID="36" presetClass="emph" presetSubtype="0" fill="hold" grpId="0" nodeType="afterEffect">
                                  <p:stCondLst>
                                    <p:cond delay="500"/>
                                  </p:stCondLst>
                                  <p:iterate type="lt">
                                    <p:tmPct val="10000"/>
                                  </p:iterate>
                                  <p:childTnLst>
                                    <p:animScale>
                                      <p:cBhvr>
                                        <p:cTn id="27" dur="250" autoRev="1" fill="hold">
                                          <p:stCondLst>
                                            <p:cond delay="0"/>
                                          </p:stCondLst>
                                        </p:cTn>
                                        <p:tgtEl>
                                          <p:spTgt spid="13"/>
                                        </p:tgtEl>
                                      </p:cBhvr>
                                      <p:to x="80000" y="100000"/>
                                    </p:animScale>
                                    <p:anim by="(#ppt_w*0.10)" calcmode="lin" valueType="num">
                                      <p:cBhvr>
                                        <p:cTn id="28" dur="250" autoRev="1" fill="hold">
                                          <p:stCondLst>
                                            <p:cond delay="0"/>
                                          </p:stCondLst>
                                        </p:cTn>
                                        <p:tgtEl>
                                          <p:spTgt spid="13"/>
                                        </p:tgtEl>
                                        <p:attrNameLst>
                                          <p:attrName>ppt_x</p:attrName>
                                        </p:attrNameLst>
                                      </p:cBhvr>
                                    </p:anim>
                                    <p:anim by="(-#ppt_w*0.10)" calcmode="lin" valueType="num">
                                      <p:cBhvr>
                                        <p:cTn id="29" dur="250" autoRev="1" fill="hold">
                                          <p:stCondLst>
                                            <p:cond delay="0"/>
                                          </p:stCondLst>
                                        </p:cTn>
                                        <p:tgtEl>
                                          <p:spTgt spid="13"/>
                                        </p:tgtEl>
                                        <p:attrNameLst>
                                          <p:attrName>ppt_y</p:attrName>
                                        </p:attrNameLst>
                                      </p:cBhvr>
                                    </p:anim>
                                    <p:animRot by="-480000">
                                      <p:cBhvr>
                                        <p:cTn id="30" dur="250" autoRev="1" fill="hold">
                                          <p:stCondLst>
                                            <p:cond delay="0"/>
                                          </p:stCondLst>
                                        </p:cTn>
                                        <p:tgtEl>
                                          <p:spTgt spid="13"/>
                                        </p:tgtEl>
                                        <p:attrNameLst>
                                          <p:attrName>r</p:attrName>
                                        </p:attrNameLst>
                                      </p:cBhvr>
                                    </p:animRot>
                                  </p:childTnLst>
                                </p:cTn>
                              </p:par>
                            </p:childTnLst>
                          </p:cTn>
                        </p:par>
                        <p:par>
                          <p:cTn id="31" fill="hold">
                            <p:stCondLst>
                              <p:cond delay="6450"/>
                            </p:stCondLst>
                            <p:childTnLst>
                              <p:par>
                                <p:cTn id="32" presetID="36" presetClass="emph" presetSubtype="0" fill="hold" grpId="0" nodeType="afterEffect">
                                  <p:stCondLst>
                                    <p:cond delay="500"/>
                                  </p:stCondLst>
                                  <p:iterate type="lt">
                                    <p:tmPct val="10000"/>
                                  </p:iterate>
                                  <p:childTnLst>
                                    <p:animScale>
                                      <p:cBhvr>
                                        <p:cTn id="33" dur="250" autoRev="1" fill="hold">
                                          <p:stCondLst>
                                            <p:cond delay="0"/>
                                          </p:stCondLst>
                                        </p:cTn>
                                        <p:tgtEl>
                                          <p:spTgt spid="8"/>
                                        </p:tgtEl>
                                      </p:cBhvr>
                                      <p:to x="80000" y="100000"/>
                                    </p:animScale>
                                    <p:anim by="(#ppt_w*0.10)" calcmode="lin" valueType="num">
                                      <p:cBhvr>
                                        <p:cTn id="34" dur="250" autoRev="1" fill="hold">
                                          <p:stCondLst>
                                            <p:cond delay="0"/>
                                          </p:stCondLst>
                                        </p:cTn>
                                        <p:tgtEl>
                                          <p:spTgt spid="8"/>
                                        </p:tgtEl>
                                        <p:attrNameLst>
                                          <p:attrName>ppt_x</p:attrName>
                                        </p:attrNameLst>
                                      </p:cBhvr>
                                    </p:anim>
                                    <p:anim by="(-#ppt_w*0.10)" calcmode="lin" valueType="num">
                                      <p:cBhvr>
                                        <p:cTn id="35" dur="250" autoRev="1" fill="hold">
                                          <p:stCondLst>
                                            <p:cond delay="0"/>
                                          </p:stCondLst>
                                        </p:cTn>
                                        <p:tgtEl>
                                          <p:spTgt spid="8"/>
                                        </p:tgtEl>
                                        <p:attrNameLst>
                                          <p:attrName>ppt_y</p:attrName>
                                        </p:attrNameLst>
                                      </p:cBhvr>
                                    </p:anim>
                                    <p:animRot by="-480000">
                                      <p:cBhvr>
                                        <p:cTn id="36" dur="250" autoRev="1" fill="hold">
                                          <p:stCondLst>
                                            <p:cond delay="0"/>
                                          </p:stCondLst>
                                        </p:cTn>
                                        <p:tgtEl>
                                          <p:spTgt spid="8"/>
                                        </p:tgtEl>
                                        <p:attrNameLst>
                                          <p:attrName>r</p:attrName>
                                        </p:attrNameLst>
                                      </p:cBhvr>
                                    </p:animRot>
                                  </p:childTnLst>
                                </p:cTn>
                              </p:par>
                            </p:childTnLst>
                          </p:cTn>
                        </p:par>
                        <p:par>
                          <p:cTn id="37" fill="hold">
                            <p:stCondLst>
                              <p:cond delay="8600"/>
                            </p:stCondLst>
                            <p:childTnLst>
                              <p:par>
                                <p:cTn id="38" presetID="36" presetClass="emph" presetSubtype="0" fill="hold" grpId="0" nodeType="afterEffect">
                                  <p:stCondLst>
                                    <p:cond delay="500"/>
                                  </p:stCondLst>
                                  <p:iterate type="lt">
                                    <p:tmPct val="10000"/>
                                  </p:iterate>
                                  <p:childTnLst>
                                    <p:animScale>
                                      <p:cBhvr>
                                        <p:cTn id="39" dur="250" autoRev="1" fill="hold">
                                          <p:stCondLst>
                                            <p:cond delay="0"/>
                                          </p:stCondLst>
                                        </p:cTn>
                                        <p:tgtEl>
                                          <p:spTgt spid="14"/>
                                        </p:tgtEl>
                                      </p:cBhvr>
                                      <p:to x="80000" y="100000"/>
                                    </p:animScale>
                                    <p:anim by="(#ppt_w*0.10)" calcmode="lin" valueType="num">
                                      <p:cBhvr>
                                        <p:cTn id="40" dur="250" autoRev="1" fill="hold">
                                          <p:stCondLst>
                                            <p:cond delay="0"/>
                                          </p:stCondLst>
                                        </p:cTn>
                                        <p:tgtEl>
                                          <p:spTgt spid="14"/>
                                        </p:tgtEl>
                                        <p:attrNameLst>
                                          <p:attrName>ppt_x</p:attrName>
                                        </p:attrNameLst>
                                      </p:cBhvr>
                                    </p:anim>
                                    <p:anim by="(-#ppt_w*0.10)" calcmode="lin" valueType="num">
                                      <p:cBhvr>
                                        <p:cTn id="41" dur="250" autoRev="1" fill="hold">
                                          <p:stCondLst>
                                            <p:cond delay="0"/>
                                          </p:stCondLst>
                                        </p:cTn>
                                        <p:tgtEl>
                                          <p:spTgt spid="14"/>
                                        </p:tgtEl>
                                        <p:attrNameLst>
                                          <p:attrName>ppt_y</p:attrName>
                                        </p:attrNameLst>
                                      </p:cBhvr>
                                    </p:anim>
                                    <p:animRot by="-480000">
                                      <p:cBhvr>
                                        <p:cTn id="42" dur="250" autoRev="1" fill="hold">
                                          <p:stCondLst>
                                            <p:cond delay="0"/>
                                          </p:stCondLst>
                                        </p:cTn>
                                        <p:tgtEl>
                                          <p:spTgt spid="14"/>
                                        </p:tgtEl>
                                        <p:attrNameLst>
                                          <p:attrName>r</p:attrName>
                                        </p:attrNameLst>
                                      </p:cBhvr>
                                    </p:animRot>
                                  </p:childTnLst>
                                </p:cTn>
                              </p:par>
                            </p:childTnLst>
                          </p:cTn>
                        </p:par>
                        <p:par>
                          <p:cTn id="43" fill="hold">
                            <p:stCondLst>
                              <p:cond delay="10250"/>
                            </p:stCondLst>
                            <p:childTnLst>
                              <p:par>
                                <p:cTn id="44" presetID="36" presetClass="emph" presetSubtype="0" fill="hold" grpId="0" nodeType="afterEffect">
                                  <p:stCondLst>
                                    <p:cond delay="500"/>
                                  </p:stCondLst>
                                  <p:iterate type="lt">
                                    <p:tmPct val="10000"/>
                                  </p:iterate>
                                  <p:childTnLst>
                                    <p:animScale>
                                      <p:cBhvr>
                                        <p:cTn id="45" dur="250" autoRev="1" fill="hold">
                                          <p:stCondLst>
                                            <p:cond delay="0"/>
                                          </p:stCondLst>
                                        </p:cTn>
                                        <p:tgtEl>
                                          <p:spTgt spid="15"/>
                                        </p:tgtEl>
                                      </p:cBhvr>
                                      <p:to x="80000" y="100000"/>
                                    </p:animScale>
                                    <p:anim by="(#ppt_w*0.10)" calcmode="lin" valueType="num">
                                      <p:cBhvr>
                                        <p:cTn id="46" dur="250" autoRev="1" fill="hold">
                                          <p:stCondLst>
                                            <p:cond delay="0"/>
                                          </p:stCondLst>
                                        </p:cTn>
                                        <p:tgtEl>
                                          <p:spTgt spid="15"/>
                                        </p:tgtEl>
                                        <p:attrNameLst>
                                          <p:attrName>ppt_x</p:attrName>
                                        </p:attrNameLst>
                                      </p:cBhvr>
                                    </p:anim>
                                    <p:anim by="(-#ppt_w*0.10)" calcmode="lin" valueType="num">
                                      <p:cBhvr>
                                        <p:cTn id="47" dur="250" autoRev="1" fill="hold">
                                          <p:stCondLst>
                                            <p:cond delay="0"/>
                                          </p:stCondLst>
                                        </p:cTn>
                                        <p:tgtEl>
                                          <p:spTgt spid="15"/>
                                        </p:tgtEl>
                                        <p:attrNameLst>
                                          <p:attrName>ppt_y</p:attrName>
                                        </p:attrNameLst>
                                      </p:cBhvr>
                                    </p:anim>
                                    <p:animRot by="-480000">
                                      <p:cBhvr>
                                        <p:cTn id="48" dur="250" autoRev="1" fill="hold">
                                          <p:stCondLst>
                                            <p:cond delay="0"/>
                                          </p:stCondLst>
                                        </p:cTn>
                                        <p:tgtEl>
                                          <p:spTgt spid="15"/>
                                        </p:tgtEl>
                                        <p:attrNameLst>
                                          <p:attrName>r</p:attrName>
                                        </p:attrNameLst>
                                      </p:cBhvr>
                                    </p:animRot>
                                  </p:childTnLst>
                                </p:cTn>
                              </p:par>
                            </p:childTnLst>
                          </p:cTn>
                        </p:par>
                        <p:par>
                          <p:cTn id="49" fill="hold">
                            <p:stCondLst>
                              <p:cond delay="11550"/>
                            </p:stCondLst>
                            <p:childTnLst>
                              <p:par>
                                <p:cTn id="50" presetID="36" presetClass="emph" presetSubtype="0" fill="hold" grpId="0" nodeType="afterEffect">
                                  <p:stCondLst>
                                    <p:cond delay="500"/>
                                  </p:stCondLst>
                                  <p:iterate type="lt">
                                    <p:tmPct val="10000"/>
                                  </p:iterate>
                                  <p:childTnLst>
                                    <p:animScale>
                                      <p:cBhvr>
                                        <p:cTn id="51" dur="250" autoRev="1" fill="hold">
                                          <p:stCondLst>
                                            <p:cond delay="0"/>
                                          </p:stCondLst>
                                        </p:cTn>
                                        <p:tgtEl>
                                          <p:spTgt spid="10"/>
                                        </p:tgtEl>
                                      </p:cBhvr>
                                      <p:to x="80000" y="100000"/>
                                    </p:animScale>
                                    <p:anim by="(#ppt_w*0.10)" calcmode="lin" valueType="num">
                                      <p:cBhvr>
                                        <p:cTn id="52" dur="250" autoRev="1" fill="hold">
                                          <p:stCondLst>
                                            <p:cond delay="0"/>
                                          </p:stCondLst>
                                        </p:cTn>
                                        <p:tgtEl>
                                          <p:spTgt spid="10"/>
                                        </p:tgtEl>
                                        <p:attrNameLst>
                                          <p:attrName>ppt_x</p:attrName>
                                        </p:attrNameLst>
                                      </p:cBhvr>
                                    </p:anim>
                                    <p:anim by="(-#ppt_w*0.10)" calcmode="lin" valueType="num">
                                      <p:cBhvr>
                                        <p:cTn id="53" dur="250" autoRev="1" fill="hold">
                                          <p:stCondLst>
                                            <p:cond delay="0"/>
                                          </p:stCondLst>
                                        </p:cTn>
                                        <p:tgtEl>
                                          <p:spTgt spid="10"/>
                                        </p:tgtEl>
                                        <p:attrNameLst>
                                          <p:attrName>ppt_y</p:attrName>
                                        </p:attrNameLst>
                                      </p:cBhvr>
                                    </p:anim>
                                    <p:animRot by="-480000">
                                      <p:cBhvr>
                                        <p:cTn id="54" dur="250" autoRev="1" fill="hold">
                                          <p:stCondLst>
                                            <p:cond delay="0"/>
                                          </p:stCondLst>
                                        </p:cTn>
                                        <p:tgtEl>
                                          <p:spTgt spid="10"/>
                                        </p:tgtEl>
                                        <p:attrNameLst>
                                          <p:attrName>r</p:attrName>
                                        </p:attrNameLst>
                                      </p:cBhvr>
                                    </p:animRot>
                                  </p:childTnLst>
                                </p:cTn>
                              </p:par>
                            </p:childTnLst>
                          </p:cTn>
                        </p:par>
                        <p:par>
                          <p:cTn id="55" fill="hold">
                            <p:stCondLst>
                              <p:cond delay="13100"/>
                            </p:stCondLst>
                            <p:childTnLst>
                              <p:par>
                                <p:cTn id="56" presetID="36" presetClass="emph" presetSubtype="0" fill="hold" grpId="0" nodeType="afterEffect">
                                  <p:stCondLst>
                                    <p:cond delay="500"/>
                                  </p:stCondLst>
                                  <p:iterate type="lt">
                                    <p:tmPct val="10000"/>
                                  </p:iterate>
                                  <p:childTnLst>
                                    <p:animScale>
                                      <p:cBhvr>
                                        <p:cTn id="57" dur="250" autoRev="1" fill="hold">
                                          <p:stCondLst>
                                            <p:cond delay="0"/>
                                          </p:stCondLst>
                                        </p:cTn>
                                        <p:tgtEl>
                                          <p:spTgt spid="11"/>
                                        </p:tgtEl>
                                      </p:cBhvr>
                                      <p:to x="80000" y="100000"/>
                                    </p:animScale>
                                    <p:anim by="(#ppt_w*0.10)" calcmode="lin" valueType="num">
                                      <p:cBhvr>
                                        <p:cTn id="58" dur="250" autoRev="1" fill="hold">
                                          <p:stCondLst>
                                            <p:cond delay="0"/>
                                          </p:stCondLst>
                                        </p:cTn>
                                        <p:tgtEl>
                                          <p:spTgt spid="11"/>
                                        </p:tgtEl>
                                        <p:attrNameLst>
                                          <p:attrName>ppt_x</p:attrName>
                                        </p:attrNameLst>
                                      </p:cBhvr>
                                    </p:anim>
                                    <p:anim by="(-#ppt_w*0.10)" calcmode="lin" valueType="num">
                                      <p:cBhvr>
                                        <p:cTn id="59" dur="250" autoRev="1" fill="hold">
                                          <p:stCondLst>
                                            <p:cond delay="0"/>
                                          </p:stCondLst>
                                        </p:cTn>
                                        <p:tgtEl>
                                          <p:spTgt spid="11"/>
                                        </p:tgtEl>
                                        <p:attrNameLst>
                                          <p:attrName>ppt_y</p:attrName>
                                        </p:attrNameLst>
                                      </p:cBhvr>
                                    </p:anim>
                                    <p:animRot by="-480000">
                                      <p:cBhvr>
                                        <p:cTn id="60" dur="250" autoRev="1" fill="hold">
                                          <p:stCondLst>
                                            <p:cond delay="0"/>
                                          </p:stCondLst>
                                        </p:cTn>
                                        <p:tgtEl>
                                          <p:spTgt spid="11"/>
                                        </p:tgtEl>
                                        <p:attrNameLst>
                                          <p:attrName>r</p:attrName>
                                        </p:attrNameLst>
                                      </p:cBhvr>
                                    </p:animRot>
                                  </p:childTnLst>
                                </p:cTn>
                              </p:par>
                            </p:childTnLst>
                          </p:cTn>
                        </p:par>
                        <p:par>
                          <p:cTn id="61" fill="hold">
                            <p:stCondLst>
                              <p:cond delay="15050"/>
                            </p:stCondLst>
                            <p:childTnLst>
                              <p:par>
                                <p:cTn id="62" presetID="36" presetClass="emph" presetSubtype="0" fill="hold" grpId="0" nodeType="afterEffect">
                                  <p:stCondLst>
                                    <p:cond delay="500"/>
                                  </p:stCondLst>
                                  <p:iterate type="lt">
                                    <p:tmPct val="10000"/>
                                  </p:iterate>
                                  <p:childTnLst>
                                    <p:animScale>
                                      <p:cBhvr>
                                        <p:cTn id="63" dur="250" autoRev="1" fill="hold">
                                          <p:stCondLst>
                                            <p:cond delay="0"/>
                                          </p:stCondLst>
                                        </p:cTn>
                                        <p:tgtEl>
                                          <p:spTgt spid="16"/>
                                        </p:tgtEl>
                                      </p:cBhvr>
                                      <p:to x="80000" y="100000"/>
                                    </p:animScale>
                                    <p:anim by="(#ppt_w*0.10)" calcmode="lin" valueType="num">
                                      <p:cBhvr>
                                        <p:cTn id="64" dur="250" autoRev="1" fill="hold">
                                          <p:stCondLst>
                                            <p:cond delay="0"/>
                                          </p:stCondLst>
                                        </p:cTn>
                                        <p:tgtEl>
                                          <p:spTgt spid="16"/>
                                        </p:tgtEl>
                                        <p:attrNameLst>
                                          <p:attrName>ppt_x</p:attrName>
                                        </p:attrNameLst>
                                      </p:cBhvr>
                                    </p:anim>
                                    <p:anim by="(-#ppt_w*0.10)" calcmode="lin" valueType="num">
                                      <p:cBhvr>
                                        <p:cTn id="65" dur="250" autoRev="1" fill="hold">
                                          <p:stCondLst>
                                            <p:cond delay="0"/>
                                          </p:stCondLst>
                                        </p:cTn>
                                        <p:tgtEl>
                                          <p:spTgt spid="16"/>
                                        </p:tgtEl>
                                        <p:attrNameLst>
                                          <p:attrName>ppt_y</p:attrName>
                                        </p:attrNameLst>
                                      </p:cBhvr>
                                    </p:anim>
                                    <p:animRot by="-480000">
                                      <p:cBhvr>
                                        <p:cTn id="66" dur="250" autoRev="1" fill="hold">
                                          <p:stCondLst>
                                            <p:cond delay="0"/>
                                          </p:stCondLst>
                                        </p:cTn>
                                        <p:tgtEl>
                                          <p:spTgt spid="16"/>
                                        </p:tgtEl>
                                        <p:attrNameLst>
                                          <p:attrName>r</p:attrName>
                                        </p:attrNameLst>
                                      </p:cBhvr>
                                    </p:animRot>
                                  </p:childTnLst>
                                </p:cTn>
                              </p:par>
                            </p:childTnLst>
                          </p:cTn>
                        </p:par>
                        <p:par>
                          <p:cTn id="67" fill="hold">
                            <p:stCondLst>
                              <p:cond delay="16400"/>
                            </p:stCondLst>
                            <p:childTnLst>
                              <p:par>
                                <p:cTn id="68" presetID="36" presetClass="emph" presetSubtype="0" fill="hold" grpId="0" nodeType="afterEffect">
                                  <p:stCondLst>
                                    <p:cond delay="500"/>
                                  </p:stCondLst>
                                  <p:iterate type="lt">
                                    <p:tmPct val="10000"/>
                                  </p:iterate>
                                  <p:childTnLst>
                                    <p:animScale>
                                      <p:cBhvr>
                                        <p:cTn id="69" dur="250" autoRev="1" fill="hold">
                                          <p:stCondLst>
                                            <p:cond delay="0"/>
                                          </p:stCondLst>
                                        </p:cTn>
                                        <p:tgtEl>
                                          <p:spTgt spid="12"/>
                                        </p:tgtEl>
                                      </p:cBhvr>
                                      <p:to x="80000" y="100000"/>
                                    </p:animScale>
                                    <p:anim by="(#ppt_w*0.10)" calcmode="lin" valueType="num">
                                      <p:cBhvr>
                                        <p:cTn id="70" dur="250" autoRev="1" fill="hold">
                                          <p:stCondLst>
                                            <p:cond delay="0"/>
                                          </p:stCondLst>
                                        </p:cTn>
                                        <p:tgtEl>
                                          <p:spTgt spid="12"/>
                                        </p:tgtEl>
                                        <p:attrNameLst>
                                          <p:attrName>ppt_x</p:attrName>
                                        </p:attrNameLst>
                                      </p:cBhvr>
                                    </p:anim>
                                    <p:anim by="(-#ppt_w*0.10)" calcmode="lin" valueType="num">
                                      <p:cBhvr>
                                        <p:cTn id="71" dur="250" autoRev="1" fill="hold">
                                          <p:stCondLst>
                                            <p:cond delay="0"/>
                                          </p:stCondLst>
                                        </p:cTn>
                                        <p:tgtEl>
                                          <p:spTgt spid="12"/>
                                        </p:tgtEl>
                                        <p:attrNameLst>
                                          <p:attrName>ppt_y</p:attrName>
                                        </p:attrNameLst>
                                      </p:cBhvr>
                                    </p:anim>
                                    <p:animRot by="-480000">
                                      <p:cBhvr>
                                        <p:cTn id="72" dur="250" autoRev="1" fill="hold">
                                          <p:stCondLst>
                                            <p:cond delay="0"/>
                                          </p:stCondLst>
                                        </p:cTn>
                                        <p:tgtEl>
                                          <p:spTgt spid="12"/>
                                        </p:tgtEl>
                                        <p:attrNameLst>
                                          <p:attrName>r</p:attrName>
                                        </p:attrNameLst>
                                      </p:cBhvr>
                                    </p:animRot>
                                  </p:childTnLst>
                                </p:cTn>
                              </p:par>
                            </p:childTnLst>
                          </p:cTn>
                        </p:par>
                        <p:par>
                          <p:cTn id="73" fill="hold">
                            <p:stCondLst>
                              <p:cond delay="17900"/>
                            </p:stCondLst>
                            <p:childTnLst>
                              <p:par>
                                <p:cTn id="74" presetID="36" presetClass="emph" presetSubtype="0" fill="hold" grpId="0" nodeType="afterEffect">
                                  <p:stCondLst>
                                    <p:cond delay="500"/>
                                  </p:stCondLst>
                                  <p:iterate type="lt">
                                    <p:tmPct val="10000"/>
                                  </p:iterate>
                                  <p:childTnLst>
                                    <p:animScale>
                                      <p:cBhvr>
                                        <p:cTn id="75" dur="250" autoRev="1" fill="hold">
                                          <p:stCondLst>
                                            <p:cond delay="0"/>
                                          </p:stCondLst>
                                        </p:cTn>
                                        <p:tgtEl>
                                          <p:spTgt spid="17"/>
                                        </p:tgtEl>
                                      </p:cBhvr>
                                      <p:to x="80000" y="100000"/>
                                    </p:animScale>
                                    <p:anim by="(#ppt_w*0.10)" calcmode="lin" valueType="num">
                                      <p:cBhvr>
                                        <p:cTn id="76" dur="250" autoRev="1" fill="hold">
                                          <p:stCondLst>
                                            <p:cond delay="0"/>
                                          </p:stCondLst>
                                        </p:cTn>
                                        <p:tgtEl>
                                          <p:spTgt spid="17"/>
                                        </p:tgtEl>
                                        <p:attrNameLst>
                                          <p:attrName>ppt_x</p:attrName>
                                        </p:attrNameLst>
                                      </p:cBhvr>
                                    </p:anim>
                                    <p:anim by="(-#ppt_w*0.10)" calcmode="lin" valueType="num">
                                      <p:cBhvr>
                                        <p:cTn id="77" dur="250" autoRev="1" fill="hold">
                                          <p:stCondLst>
                                            <p:cond delay="0"/>
                                          </p:stCondLst>
                                        </p:cTn>
                                        <p:tgtEl>
                                          <p:spTgt spid="17"/>
                                        </p:tgtEl>
                                        <p:attrNameLst>
                                          <p:attrName>ppt_y</p:attrName>
                                        </p:attrNameLst>
                                      </p:cBhvr>
                                    </p:anim>
                                    <p:animRot by="-480000">
                                      <p:cBhvr>
                                        <p:cTn id="78" dur="250" autoRev="1" fill="hold">
                                          <p:stCondLst>
                                            <p:cond delay="0"/>
                                          </p:stCondLst>
                                        </p:cTn>
                                        <p:tgtEl>
                                          <p:spTgt spid="17"/>
                                        </p:tgtEl>
                                        <p:attrNameLst>
                                          <p:attrName>r</p:attrName>
                                        </p:attrNameLst>
                                      </p:cBhvr>
                                    </p:animRot>
                                  </p:childTnLst>
                                </p:cTn>
                              </p:par>
                            </p:childTnLst>
                          </p:cTn>
                        </p:par>
                        <p:par>
                          <p:cTn id="79" fill="hold">
                            <p:stCondLst>
                              <p:cond delay="19200"/>
                            </p:stCondLst>
                            <p:childTnLst>
                              <p:par>
                                <p:cTn id="80" presetID="36" presetClass="emph" presetSubtype="0" fill="hold" grpId="0" nodeType="afterEffect">
                                  <p:stCondLst>
                                    <p:cond delay="500"/>
                                  </p:stCondLst>
                                  <p:iterate type="lt">
                                    <p:tmPct val="10000"/>
                                  </p:iterate>
                                  <p:childTnLst>
                                    <p:animScale>
                                      <p:cBhvr>
                                        <p:cTn id="81" dur="250" autoRev="1" fill="hold">
                                          <p:stCondLst>
                                            <p:cond delay="0"/>
                                          </p:stCondLst>
                                        </p:cTn>
                                        <p:tgtEl>
                                          <p:spTgt spid="18"/>
                                        </p:tgtEl>
                                      </p:cBhvr>
                                      <p:to x="80000" y="100000"/>
                                    </p:animScale>
                                    <p:anim by="(#ppt_w*0.10)" calcmode="lin" valueType="num">
                                      <p:cBhvr>
                                        <p:cTn id="82" dur="250" autoRev="1" fill="hold">
                                          <p:stCondLst>
                                            <p:cond delay="0"/>
                                          </p:stCondLst>
                                        </p:cTn>
                                        <p:tgtEl>
                                          <p:spTgt spid="18"/>
                                        </p:tgtEl>
                                        <p:attrNameLst>
                                          <p:attrName>ppt_x</p:attrName>
                                        </p:attrNameLst>
                                      </p:cBhvr>
                                    </p:anim>
                                    <p:anim by="(-#ppt_w*0.10)" calcmode="lin" valueType="num">
                                      <p:cBhvr>
                                        <p:cTn id="83" dur="250" autoRev="1" fill="hold">
                                          <p:stCondLst>
                                            <p:cond delay="0"/>
                                          </p:stCondLst>
                                        </p:cTn>
                                        <p:tgtEl>
                                          <p:spTgt spid="18"/>
                                        </p:tgtEl>
                                        <p:attrNameLst>
                                          <p:attrName>ppt_y</p:attrName>
                                        </p:attrNameLst>
                                      </p:cBhvr>
                                    </p:anim>
                                    <p:animRot by="-480000">
                                      <p:cBhvr>
                                        <p:cTn id="84" dur="250" autoRev="1" fill="hold">
                                          <p:stCondLst>
                                            <p:cond delay="0"/>
                                          </p:stCondLst>
                                        </p:cTn>
                                        <p:tgtEl>
                                          <p:spTgt spid="18"/>
                                        </p:tgtEl>
                                        <p:attrNameLst>
                                          <p:attrName>r</p:attrName>
                                        </p:attrNameLst>
                                      </p:cBhvr>
                                    </p:animRot>
                                  </p:childTnLst>
                                </p:cTn>
                              </p:par>
                            </p:childTnLst>
                          </p:cTn>
                        </p:par>
                        <p:par>
                          <p:cTn id="85" fill="hold">
                            <p:stCondLst>
                              <p:cond delay="20600"/>
                            </p:stCondLst>
                            <p:childTnLst>
                              <p:par>
                                <p:cTn id="86" presetID="36" presetClass="emph" presetSubtype="0" fill="hold" grpId="0" nodeType="afterEffect">
                                  <p:stCondLst>
                                    <p:cond delay="500"/>
                                  </p:stCondLst>
                                  <p:iterate type="lt">
                                    <p:tmPct val="10000"/>
                                  </p:iterate>
                                  <p:childTnLst>
                                    <p:animScale>
                                      <p:cBhvr>
                                        <p:cTn id="87" dur="250" autoRev="1" fill="hold">
                                          <p:stCondLst>
                                            <p:cond delay="0"/>
                                          </p:stCondLst>
                                        </p:cTn>
                                        <p:tgtEl>
                                          <p:spTgt spid="5"/>
                                        </p:tgtEl>
                                      </p:cBhvr>
                                      <p:to x="80000" y="100000"/>
                                    </p:animScale>
                                    <p:anim by="(#ppt_w*0.10)" calcmode="lin" valueType="num">
                                      <p:cBhvr>
                                        <p:cTn id="88" dur="250" autoRev="1" fill="hold">
                                          <p:stCondLst>
                                            <p:cond delay="0"/>
                                          </p:stCondLst>
                                        </p:cTn>
                                        <p:tgtEl>
                                          <p:spTgt spid="5"/>
                                        </p:tgtEl>
                                        <p:attrNameLst>
                                          <p:attrName>ppt_x</p:attrName>
                                        </p:attrNameLst>
                                      </p:cBhvr>
                                    </p:anim>
                                    <p:anim by="(-#ppt_w*0.10)" calcmode="lin" valueType="num">
                                      <p:cBhvr>
                                        <p:cTn id="89" dur="250" autoRev="1" fill="hold">
                                          <p:stCondLst>
                                            <p:cond delay="0"/>
                                          </p:stCondLst>
                                        </p:cTn>
                                        <p:tgtEl>
                                          <p:spTgt spid="5"/>
                                        </p:tgtEl>
                                        <p:attrNameLst>
                                          <p:attrName>ppt_y</p:attrName>
                                        </p:attrNameLst>
                                      </p:cBhvr>
                                    </p:anim>
                                    <p:animRot by="-480000">
                                      <p:cBhvr>
                                        <p:cTn id="90" dur="250" autoRev="1" fill="hold">
                                          <p:stCondLst>
                                            <p:cond delay="0"/>
                                          </p:stCondLst>
                                        </p:cTn>
                                        <p:tgtEl>
                                          <p:spTgt spid="5"/>
                                        </p:tgtEl>
                                        <p:attrNameLst>
                                          <p:attrName>r</p:attrName>
                                        </p:attrNameLst>
                                      </p:cBhvr>
                                    </p:animRot>
                                  </p:childTnLst>
                                </p:cTn>
                              </p:par>
                            </p:childTnLst>
                          </p:cTn>
                        </p:par>
                        <p:par>
                          <p:cTn id="91" fill="hold">
                            <p:stCondLst>
                              <p:cond delay="22000"/>
                            </p:stCondLst>
                            <p:childTnLst>
                              <p:par>
                                <p:cTn id="92" presetID="36" presetClass="emph" presetSubtype="0" fill="hold" grpId="0" nodeType="afterEffect">
                                  <p:stCondLst>
                                    <p:cond delay="500"/>
                                  </p:stCondLst>
                                  <p:iterate type="lt">
                                    <p:tmPct val="10000"/>
                                  </p:iterate>
                                  <p:childTnLst>
                                    <p:animScale>
                                      <p:cBhvr>
                                        <p:cTn id="93" dur="250" autoRev="1" fill="hold">
                                          <p:stCondLst>
                                            <p:cond delay="0"/>
                                          </p:stCondLst>
                                        </p:cTn>
                                        <p:tgtEl>
                                          <p:spTgt spid="20"/>
                                        </p:tgtEl>
                                      </p:cBhvr>
                                      <p:to x="80000" y="100000"/>
                                    </p:animScale>
                                    <p:anim by="(#ppt_w*0.10)" calcmode="lin" valueType="num">
                                      <p:cBhvr>
                                        <p:cTn id="94" dur="250" autoRev="1" fill="hold">
                                          <p:stCondLst>
                                            <p:cond delay="0"/>
                                          </p:stCondLst>
                                        </p:cTn>
                                        <p:tgtEl>
                                          <p:spTgt spid="20"/>
                                        </p:tgtEl>
                                        <p:attrNameLst>
                                          <p:attrName>ppt_x</p:attrName>
                                        </p:attrNameLst>
                                      </p:cBhvr>
                                    </p:anim>
                                    <p:anim by="(-#ppt_w*0.10)" calcmode="lin" valueType="num">
                                      <p:cBhvr>
                                        <p:cTn id="95" dur="250" autoRev="1" fill="hold">
                                          <p:stCondLst>
                                            <p:cond delay="0"/>
                                          </p:stCondLst>
                                        </p:cTn>
                                        <p:tgtEl>
                                          <p:spTgt spid="20"/>
                                        </p:tgtEl>
                                        <p:attrNameLst>
                                          <p:attrName>ppt_y</p:attrName>
                                        </p:attrNameLst>
                                      </p:cBhvr>
                                    </p:anim>
                                    <p:animRot by="-480000">
                                      <p:cBhvr>
                                        <p:cTn id="96" dur="250" autoRev="1"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P spid="7" grpId="0"/>
      <p:bldP spid="10" grpId="0"/>
      <p:bldP spid="11" grpId="0"/>
      <p:bldP spid="12" grpId="0"/>
      <p:bldP spid="13" grpId="0"/>
      <p:bldP spid="14" grpId="0"/>
      <p:bldP spid="15" grpId="0"/>
      <p:bldP spid="16" grpId="0"/>
      <p:bldP spid="17"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1000"/>
                  </a:srgbClr>
                </a:solidFill>
                <a:effectLst>
                  <a:outerShdw blurRad="50000" dist="50800" dir="7500000" algn="tl">
                    <a:srgbClr val="000000">
                      <a:shade val="5000"/>
                      <a:alpha val="35000"/>
                    </a:srgbClr>
                  </a:outerShdw>
                </a:effectLst>
                <a:latin typeface="Franklin Gothic Book" pitchFamily="34" charset="0"/>
              </a:rPr>
              <a:t>WHAT DOES KITCHEN CORPS, INC. OFFER?</a:t>
            </a:r>
            <a:endParaRPr lang="en-US" sz="3800" dirty="0">
              <a:ln w="19050">
                <a:solidFill>
                  <a:srgbClr val="C00000"/>
                </a:solidFill>
                <a:prstDash val="solid"/>
              </a:ln>
              <a:solidFill>
                <a:srgbClr val="C00000">
                  <a:alpha val="51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3962400" y="1447800"/>
            <a:ext cx="5329985"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TEMPORARY KITCHEN FACILITIES</a:t>
            </a:r>
          </a:p>
        </p:txBody>
      </p:sp>
      <p:cxnSp>
        <p:nvCxnSpPr>
          <p:cNvPr id="24" name="Straight Connector 23"/>
          <p:cNvCxnSpPr/>
          <p:nvPr/>
        </p:nvCxnSpPr>
        <p:spPr>
          <a:xfrm rot="10800000" flipV="1">
            <a:off x="4114800" y="18097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tretch>
            <a:fillRect/>
          </a:stretch>
        </p:blipFill>
        <p:spPr>
          <a:xfrm>
            <a:off x="342900" y="2438400"/>
            <a:ext cx="5486400" cy="3657600"/>
          </a:xfrm>
          <a:prstGeom prst="rect">
            <a:avLst/>
          </a:prstGeom>
          <a:ln w="38100" cap="sq">
            <a:solidFill>
              <a:schemeClr val="tx2"/>
            </a:solidFill>
            <a:prstDash val="solid"/>
            <a:miter lim="800000"/>
          </a:ln>
          <a:effectLst>
            <a:outerShdw blurRad="50800" dist="38100" dir="8100000" algn="tr" rotWithShape="0">
              <a:schemeClr val="tx2">
                <a:alpha val="40000"/>
              </a:schemeClr>
            </a:outerShdw>
          </a:effectLst>
        </p:spPr>
      </p:pic>
      <p:sp>
        <p:nvSpPr>
          <p:cNvPr id="55" name="TextBox 54"/>
          <p:cNvSpPr txBox="1">
            <a:spLocks noChangeArrowheads="1"/>
          </p:cNvSpPr>
          <p:nvPr/>
        </p:nvSpPr>
        <p:spPr bwMode="auto">
          <a:xfrm>
            <a:off x="6324600" y="2366963"/>
            <a:ext cx="2438400" cy="4524375"/>
          </a:xfrm>
          <a:prstGeom prst="rect">
            <a:avLst/>
          </a:prstGeom>
          <a:noFill/>
          <a:ln w="9525">
            <a:noFill/>
            <a:miter lim="800000"/>
            <a:headEnd/>
            <a:tailEnd/>
          </a:ln>
        </p:spPr>
        <p:txBody>
          <a:bodyPr>
            <a:spAutoFit/>
          </a:bodyPr>
          <a:lstStyle/>
          <a:p>
            <a:pPr>
              <a:buFont typeface="Wingdings" pitchFamily="2" charset="2"/>
              <a:buChar char="v"/>
            </a:pPr>
            <a:r>
              <a:rPr lang="en-US">
                <a:solidFill>
                  <a:schemeClr val="bg1"/>
                </a:solidFill>
              </a:rPr>
              <a:t>  OPEN FLOOR PLANS</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ACCESSIBILITY TO ALL  AREAS</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SOLID CONSTRUCTED STRUCTURES</a:t>
            </a:r>
          </a:p>
          <a:p>
            <a:endParaRPr lang="en-US">
              <a:solidFill>
                <a:schemeClr val="bg1"/>
              </a:solidFill>
            </a:endParaRPr>
          </a:p>
          <a:p>
            <a:pPr>
              <a:buFont typeface="Wingdings" pitchFamily="2" charset="2"/>
              <a:buChar char="v"/>
            </a:pPr>
            <a:r>
              <a:rPr lang="en-US">
                <a:solidFill>
                  <a:schemeClr val="bg1"/>
                </a:solidFill>
              </a:rPr>
              <a:t>  CUSTOMIZABLE</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TEMPERATURE CONTROLLED</a:t>
            </a:r>
          </a:p>
          <a:p>
            <a:endParaRPr lang="en-US"/>
          </a:p>
          <a:p>
            <a:endParaRPr lang="en-US"/>
          </a:p>
        </p:txBody>
      </p:sp>
    </p:spTree>
    <p:custDataLst>
      <p:tags r:id="rId1"/>
    </p:custDataLst>
  </p:cSld>
  <p:clrMapOvr>
    <a:masterClrMapping/>
  </p:clrMapOvr>
  <p:transition advTm="1530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0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9"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0"/>
                                        <p:tgtEl>
                                          <p:spTgt spid="26"/>
                                        </p:tgtEl>
                                      </p:cBhvr>
                                    </p:animEffect>
                                  </p:childTnLst>
                                </p:cTn>
                              </p:par>
                              <p:par>
                                <p:cTn id="22" presetID="7" presetClass="entr" presetSubtype="4"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0" fill="hold"/>
                                        <p:tgtEl>
                                          <p:spTgt spid="55"/>
                                        </p:tgtEl>
                                        <p:attrNameLst>
                                          <p:attrName>ppt_x</p:attrName>
                                        </p:attrNameLst>
                                      </p:cBhvr>
                                      <p:tavLst>
                                        <p:tav tm="0">
                                          <p:val>
                                            <p:strVal val="#ppt_x"/>
                                          </p:val>
                                        </p:tav>
                                        <p:tav tm="100000">
                                          <p:val>
                                            <p:strVal val="#ppt_x"/>
                                          </p:val>
                                        </p:tav>
                                      </p:tavLst>
                                    </p:anim>
                                    <p:anim calcmode="lin" valueType="num">
                                      <p:cBhvr additive="base">
                                        <p:cTn id="25" dur="5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WHAT DOES KITCHEN CORPS, INC. OFFER?</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0" y="1447800"/>
            <a:ext cx="3406510"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PRODUCTION AREAS</a:t>
            </a:r>
          </a:p>
        </p:txBody>
      </p:sp>
      <p:cxnSp>
        <p:nvCxnSpPr>
          <p:cNvPr id="24" name="Straight Connector 23"/>
          <p:cNvCxnSpPr/>
          <p:nvPr/>
        </p:nvCxnSpPr>
        <p:spPr>
          <a:xfrm rot="10800000" flipV="1">
            <a:off x="0" y="1809750"/>
            <a:ext cx="502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tretch>
            <a:fillRect/>
          </a:stretch>
        </p:blipFill>
        <p:spPr>
          <a:xfrm>
            <a:off x="2513013" y="2438400"/>
            <a:ext cx="6326187" cy="3581400"/>
          </a:xfrm>
          <a:prstGeom prst="rect">
            <a:avLst/>
          </a:prstGeom>
          <a:ln w="38100" cap="sq">
            <a:solidFill>
              <a:schemeClr val="bg1"/>
            </a:solidFill>
            <a:prstDash val="solid"/>
            <a:miter lim="800000"/>
          </a:ln>
          <a:effectLst>
            <a:outerShdw blurRad="50800" dist="38100" dir="2700000" algn="tl" rotWithShape="0">
              <a:schemeClr val="bg1">
                <a:alpha val="43000"/>
              </a:schemeClr>
            </a:outerShdw>
          </a:effectLst>
        </p:spPr>
      </p:pic>
      <p:sp>
        <p:nvSpPr>
          <p:cNvPr id="55" name="TextBox 54"/>
          <p:cNvSpPr txBox="1">
            <a:spLocks noChangeArrowheads="1"/>
          </p:cNvSpPr>
          <p:nvPr/>
        </p:nvSpPr>
        <p:spPr bwMode="auto">
          <a:xfrm>
            <a:off x="0" y="2366963"/>
            <a:ext cx="2438400" cy="4248150"/>
          </a:xfrm>
          <a:prstGeom prst="rect">
            <a:avLst/>
          </a:prstGeom>
          <a:noFill/>
          <a:ln w="9525">
            <a:noFill/>
            <a:miter lim="800000"/>
            <a:headEnd/>
            <a:tailEnd/>
          </a:ln>
        </p:spPr>
        <p:txBody>
          <a:bodyPr>
            <a:spAutoFit/>
          </a:bodyPr>
          <a:lstStyle/>
          <a:p>
            <a:pPr>
              <a:buFont typeface="Wingdings" pitchFamily="2" charset="2"/>
              <a:buChar char="v"/>
            </a:pPr>
            <a:r>
              <a:rPr lang="en-US">
                <a:solidFill>
                  <a:schemeClr val="tx2"/>
                </a:solidFill>
              </a:rPr>
              <a:t>  UL LISTED HOOD</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COMMERCIAL         EQUIPMENT</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TOTAL FLOW FIRE SUPPRESION</a:t>
            </a:r>
          </a:p>
          <a:p>
            <a:endParaRPr lang="en-US">
              <a:solidFill>
                <a:schemeClr val="tx2"/>
              </a:solidFill>
            </a:endParaRPr>
          </a:p>
          <a:p>
            <a:pPr>
              <a:buFont typeface="Wingdings" pitchFamily="2" charset="2"/>
              <a:buChar char="v"/>
            </a:pPr>
            <a:r>
              <a:rPr lang="en-US">
                <a:solidFill>
                  <a:schemeClr val="tx2"/>
                </a:solidFill>
              </a:rPr>
              <a:t>  TEMPERED MAKE UP AIR</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ALL FOOD GRADE MATERIAL</a:t>
            </a:r>
          </a:p>
          <a:p>
            <a:endParaRPr lang="en-US"/>
          </a:p>
          <a:p>
            <a:endParaRPr lang="en-US"/>
          </a:p>
        </p:txBody>
      </p:sp>
    </p:spTree>
    <p:custDataLst>
      <p:tags r:id="rId1"/>
    </p:custDataLst>
  </p:cSld>
  <p:clrMapOvr>
    <a:masterClrMapping/>
  </p:clrMapOvr>
  <p:transition advTm="152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0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9"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0"/>
                                        <p:tgtEl>
                                          <p:spTgt spid="26"/>
                                        </p:tgtEl>
                                      </p:cBhvr>
                                    </p:animEffect>
                                  </p:childTnLst>
                                </p:cTn>
                              </p:par>
                              <p:par>
                                <p:cTn id="22" presetID="7" presetClass="entr" presetSubtype="4"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0" fill="hold"/>
                                        <p:tgtEl>
                                          <p:spTgt spid="55"/>
                                        </p:tgtEl>
                                        <p:attrNameLst>
                                          <p:attrName>ppt_x</p:attrName>
                                        </p:attrNameLst>
                                      </p:cBhvr>
                                      <p:tavLst>
                                        <p:tav tm="0">
                                          <p:val>
                                            <p:strVal val="#ppt_x"/>
                                          </p:val>
                                        </p:tav>
                                        <p:tav tm="100000">
                                          <p:val>
                                            <p:strVal val="#ppt_x"/>
                                          </p:val>
                                        </p:tav>
                                      </p:tavLst>
                                    </p:anim>
                                    <p:anim calcmode="lin" valueType="num">
                                      <p:cBhvr additive="base">
                                        <p:cTn id="25" dur="5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WHAT DOES KITCHEN CORPS, INC. OFFER?</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5661290" y="1447800"/>
            <a:ext cx="3532377"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PREPARATION AREAS</a:t>
            </a:r>
          </a:p>
        </p:txBody>
      </p:sp>
      <p:cxnSp>
        <p:nvCxnSpPr>
          <p:cNvPr id="24" name="Straight Connector 23"/>
          <p:cNvCxnSpPr/>
          <p:nvPr/>
        </p:nvCxnSpPr>
        <p:spPr>
          <a:xfrm rot="10800000" flipV="1">
            <a:off x="4114800" y="18097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rcRect l="11746"/>
          <a:stretch>
            <a:fillRect/>
          </a:stretch>
        </p:blipFill>
        <p:spPr>
          <a:xfrm>
            <a:off x="228600" y="2438400"/>
            <a:ext cx="5715000" cy="3657600"/>
          </a:xfrm>
          <a:prstGeom prst="rect">
            <a:avLst/>
          </a:prstGeom>
          <a:ln w="38100" cap="sq">
            <a:solidFill>
              <a:schemeClr val="tx2"/>
            </a:solidFill>
            <a:prstDash val="solid"/>
            <a:miter lim="800000"/>
          </a:ln>
          <a:effectLst>
            <a:outerShdw blurRad="50800" dist="38100" dir="8100000" algn="tr" rotWithShape="0">
              <a:schemeClr val="tx2">
                <a:alpha val="40000"/>
              </a:schemeClr>
            </a:outerShdw>
          </a:effectLst>
        </p:spPr>
      </p:pic>
      <p:sp>
        <p:nvSpPr>
          <p:cNvPr id="55" name="TextBox 54"/>
          <p:cNvSpPr txBox="1">
            <a:spLocks noChangeArrowheads="1"/>
          </p:cNvSpPr>
          <p:nvPr/>
        </p:nvSpPr>
        <p:spPr bwMode="auto">
          <a:xfrm>
            <a:off x="6324600" y="2366963"/>
            <a:ext cx="2438400" cy="3970337"/>
          </a:xfrm>
          <a:prstGeom prst="rect">
            <a:avLst/>
          </a:prstGeom>
          <a:noFill/>
          <a:ln w="9525">
            <a:noFill/>
            <a:miter lim="800000"/>
            <a:headEnd/>
            <a:tailEnd/>
          </a:ln>
        </p:spPr>
        <p:txBody>
          <a:bodyPr>
            <a:spAutoFit/>
          </a:bodyPr>
          <a:lstStyle/>
          <a:p>
            <a:pPr>
              <a:buFont typeface="Wingdings" pitchFamily="2" charset="2"/>
              <a:buChar char="v"/>
            </a:pPr>
            <a:r>
              <a:rPr lang="en-US">
                <a:solidFill>
                  <a:schemeClr val="bg1"/>
                </a:solidFill>
              </a:rPr>
              <a:t>  PREPARATION TABLES/SINKS</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TABLE SHELVING</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MULTIPLE RECEPTACLES</a:t>
            </a:r>
          </a:p>
          <a:p>
            <a:endParaRPr lang="en-US">
              <a:solidFill>
                <a:schemeClr val="bg1"/>
              </a:solidFill>
            </a:endParaRPr>
          </a:p>
          <a:p>
            <a:pPr>
              <a:buFont typeface="Wingdings" pitchFamily="2" charset="2"/>
              <a:buChar char="v"/>
            </a:pPr>
            <a:r>
              <a:rPr lang="en-US">
                <a:solidFill>
                  <a:schemeClr val="bg1"/>
                </a:solidFill>
              </a:rPr>
              <a:t>  REFRIGERATION</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ALL FOOD GRADE MATERIAL</a:t>
            </a:r>
          </a:p>
          <a:p>
            <a:endParaRPr lang="en-US"/>
          </a:p>
          <a:p>
            <a:endParaRPr lang="en-US"/>
          </a:p>
        </p:txBody>
      </p:sp>
    </p:spTree>
    <p:custDataLst>
      <p:tags r:id="rId1"/>
    </p:custDataLst>
  </p:cSld>
  <p:clrMapOvr>
    <a:masterClrMapping/>
  </p:clrMapOvr>
  <p:transition advTm="1538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0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9"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0"/>
                                        <p:tgtEl>
                                          <p:spTgt spid="26"/>
                                        </p:tgtEl>
                                      </p:cBhvr>
                                    </p:animEffect>
                                  </p:childTnLst>
                                </p:cTn>
                              </p:par>
                              <p:par>
                                <p:cTn id="22" presetID="7" presetClass="entr" presetSubtype="4"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0" fill="hold"/>
                                        <p:tgtEl>
                                          <p:spTgt spid="55"/>
                                        </p:tgtEl>
                                        <p:attrNameLst>
                                          <p:attrName>ppt_x</p:attrName>
                                        </p:attrNameLst>
                                      </p:cBhvr>
                                      <p:tavLst>
                                        <p:tav tm="0">
                                          <p:val>
                                            <p:strVal val="#ppt_x"/>
                                          </p:val>
                                        </p:tav>
                                        <p:tav tm="100000">
                                          <p:val>
                                            <p:strVal val="#ppt_x"/>
                                          </p:val>
                                        </p:tav>
                                      </p:tavLst>
                                    </p:anim>
                                    <p:anim calcmode="lin" valueType="num">
                                      <p:cBhvr additive="base">
                                        <p:cTn id="25" dur="5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WHAT DOES KITCHEN CORPS, INC. OFFER?</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0" y="1447800"/>
            <a:ext cx="3543406"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DISHWASHING AREAS</a:t>
            </a:r>
          </a:p>
        </p:txBody>
      </p:sp>
      <p:cxnSp>
        <p:nvCxnSpPr>
          <p:cNvPr id="24" name="Straight Connector 23"/>
          <p:cNvCxnSpPr/>
          <p:nvPr/>
        </p:nvCxnSpPr>
        <p:spPr>
          <a:xfrm rot="10800000" flipV="1">
            <a:off x="0" y="1809750"/>
            <a:ext cx="502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tretch>
            <a:fillRect/>
          </a:stretch>
        </p:blipFill>
        <p:spPr>
          <a:xfrm>
            <a:off x="3287713" y="2438400"/>
            <a:ext cx="5627687" cy="3581400"/>
          </a:xfrm>
          <a:prstGeom prst="rect">
            <a:avLst/>
          </a:prstGeom>
          <a:ln w="38100" cap="sq">
            <a:solidFill>
              <a:schemeClr val="bg1"/>
            </a:solidFill>
            <a:prstDash val="solid"/>
            <a:miter lim="800000"/>
          </a:ln>
          <a:effectLst>
            <a:outerShdw blurRad="50800" dist="38100" dir="2700000" algn="tl" rotWithShape="0">
              <a:schemeClr val="bg1">
                <a:alpha val="43000"/>
              </a:schemeClr>
            </a:outerShdw>
          </a:effectLst>
        </p:spPr>
      </p:pic>
      <p:sp>
        <p:nvSpPr>
          <p:cNvPr id="55" name="TextBox 54"/>
          <p:cNvSpPr txBox="1">
            <a:spLocks noChangeArrowheads="1"/>
          </p:cNvSpPr>
          <p:nvPr/>
        </p:nvSpPr>
        <p:spPr bwMode="auto">
          <a:xfrm>
            <a:off x="0" y="2366963"/>
            <a:ext cx="2743200" cy="5078412"/>
          </a:xfrm>
          <a:prstGeom prst="rect">
            <a:avLst/>
          </a:prstGeom>
          <a:noFill/>
          <a:ln w="9525">
            <a:noFill/>
            <a:miter lim="800000"/>
            <a:headEnd/>
            <a:tailEnd/>
          </a:ln>
        </p:spPr>
        <p:txBody>
          <a:bodyPr>
            <a:spAutoFit/>
          </a:bodyPr>
          <a:lstStyle/>
          <a:p>
            <a:pPr>
              <a:buFont typeface="Wingdings" pitchFamily="2" charset="2"/>
              <a:buChar char="v"/>
            </a:pPr>
            <a:r>
              <a:rPr lang="en-US">
                <a:solidFill>
                  <a:schemeClr val="tx2"/>
                </a:solidFill>
              </a:rPr>
              <a:t>  COMMERCIAL DISHMACHINE</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CLEAN/DIRTY TABLES</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3 COMPARTMENT SINK</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GARBAGE DISPOSAL</a:t>
            </a:r>
          </a:p>
          <a:p>
            <a:endParaRPr lang="en-US">
              <a:solidFill>
                <a:schemeClr val="tx2"/>
              </a:solidFill>
            </a:endParaRPr>
          </a:p>
          <a:p>
            <a:pPr>
              <a:buFont typeface="Wingdings" pitchFamily="2" charset="2"/>
              <a:buChar char="v"/>
            </a:pPr>
            <a:r>
              <a:rPr lang="en-US">
                <a:solidFill>
                  <a:schemeClr val="tx2"/>
                </a:solidFill>
              </a:rPr>
              <a:t>  VENTILATION</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ALL FOOD GRADE MATERIAL</a:t>
            </a:r>
          </a:p>
          <a:p>
            <a:endParaRPr lang="en-US"/>
          </a:p>
          <a:p>
            <a:endParaRPr lang="en-US"/>
          </a:p>
        </p:txBody>
      </p:sp>
    </p:spTree>
    <p:custDataLst>
      <p:tags r:id="rId1"/>
    </p:custDataLst>
  </p:cSld>
  <p:clrMapOvr>
    <a:masterClrMapping/>
  </p:clrMapOvr>
  <p:transition advTm="152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0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9"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0"/>
                                        <p:tgtEl>
                                          <p:spTgt spid="26"/>
                                        </p:tgtEl>
                                      </p:cBhvr>
                                    </p:animEffect>
                                  </p:childTnLst>
                                </p:cTn>
                              </p:par>
                              <p:par>
                                <p:cTn id="22" presetID="7" presetClass="entr" presetSubtype="4"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0" fill="hold"/>
                                        <p:tgtEl>
                                          <p:spTgt spid="55"/>
                                        </p:tgtEl>
                                        <p:attrNameLst>
                                          <p:attrName>ppt_x</p:attrName>
                                        </p:attrNameLst>
                                      </p:cBhvr>
                                      <p:tavLst>
                                        <p:tav tm="0">
                                          <p:val>
                                            <p:strVal val="#ppt_x"/>
                                          </p:val>
                                        </p:tav>
                                        <p:tav tm="100000">
                                          <p:val>
                                            <p:strVal val="#ppt_x"/>
                                          </p:val>
                                        </p:tav>
                                      </p:tavLst>
                                    </p:anim>
                                    <p:anim calcmode="lin" valueType="num">
                                      <p:cBhvr additive="base">
                                        <p:cTn id="25" dur="5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WHAT DOES KITCHEN CORPS, INC OFFER?</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4989939" y="1447800"/>
            <a:ext cx="4230261"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REFRIGERATION/FREEZER</a:t>
            </a:r>
          </a:p>
        </p:txBody>
      </p:sp>
      <p:cxnSp>
        <p:nvCxnSpPr>
          <p:cNvPr id="24" name="Straight Connector 23"/>
          <p:cNvCxnSpPr/>
          <p:nvPr/>
        </p:nvCxnSpPr>
        <p:spPr>
          <a:xfrm rot="10800000" flipV="1">
            <a:off x="4114800" y="18097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tretch>
            <a:fillRect/>
          </a:stretch>
        </p:blipFill>
        <p:spPr>
          <a:xfrm>
            <a:off x="342900" y="2438400"/>
            <a:ext cx="5486400" cy="3657600"/>
          </a:xfrm>
          <a:prstGeom prst="rect">
            <a:avLst/>
          </a:prstGeom>
          <a:ln w="38100" cap="sq">
            <a:solidFill>
              <a:schemeClr val="tx2"/>
            </a:solidFill>
            <a:prstDash val="solid"/>
            <a:miter lim="800000"/>
          </a:ln>
          <a:effectLst>
            <a:outerShdw blurRad="50800" dist="38100" dir="8100000" algn="tr" rotWithShape="0">
              <a:schemeClr val="tx2">
                <a:alpha val="40000"/>
              </a:schemeClr>
            </a:outerShdw>
          </a:effectLst>
        </p:spPr>
      </p:pic>
      <p:sp>
        <p:nvSpPr>
          <p:cNvPr id="55" name="TextBox 54"/>
          <p:cNvSpPr txBox="1">
            <a:spLocks noChangeArrowheads="1"/>
          </p:cNvSpPr>
          <p:nvPr/>
        </p:nvSpPr>
        <p:spPr bwMode="auto">
          <a:xfrm>
            <a:off x="6324600" y="2366963"/>
            <a:ext cx="2438400" cy="4248150"/>
          </a:xfrm>
          <a:prstGeom prst="rect">
            <a:avLst/>
          </a:prstGeom>
          <a:noFill/>
          <a:ln w="9525">
            <a:noFill/>
            <a:miter lim="800000"/>
            <a:headEnd/>
            <a:tailEnd/>
          </a:ln>
        </p:spPr>
        <p:txBody>
          <a:bodyPr>
            <a:spAutoFit/>
          </a:bodyPr>
          <a:lstStyle/>
          <a:p>
            <a:pPr>
              <a:buFont typeface="Wingdings" pitchFamily="2" charset="2"/>
              <a:buChar char="v"/>
            </a:pPr>
            <a:r>
              <a:rPr lang="en-US">
                <a:solidFill>
                  <a:schemeClr val="bg1"/>
                </a:solidFill>
              </a:rPr>
              <a:t>  DUAL TEMP REFRIGERATION SYSTEMS</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ACCESSIBILITY FROM TEMPORARY FACILITY</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OPTIONAL STAND-ALONE</a:t>
            </a:r>
          </a:p>
          <a:p>
            <a:endParaRPr lang="en-US">
              <a:solidFill>
                <a:schemeClr val="bg1"/>
              </a:solidFill>
            </a:endParaRPr>
          </a:p>
          <a:p>
            <a:pPr>
              <a:buFont typeface="Wingdings" pitchFamily="2" charset="2"/>
              <a:buChar char="v"/>
            </a:pPr>
            <a:r>
              <a:rPr lang="en-US">
                <a:solidFill>
                  <a:schemeClr val="bg1"/>
                </a:solidFill>
              </a:rPr>
              <a:t>  MULTIPLE SIZES </a:t>
            </a:r>
          </a:p>
          <a:p>
            <a:pPr>
              <a:buFont typeface="Wingdings" pitchFamily="2" charset="2"/>
              <a:buChar char="v"/>
            </a:pPr>
            <a:endParaRPr lang="en-US">
              <a:solidFill>
                <a:schemeClr val="bg1"/>
              </a:solidFill>
            </a:endParaRPr>
          </a:p>
          <a:p>
            <a:endParaRPr lang="en-US"/>
          </a:p>
          <a:p>
            <a:endParaRPr lang="en-US"/>
          </a:p>
        </p:txBody>
      </p:sp>
    </p:spTree>
    <p:custDataLst>
      <p:tags r:id="rId1"/>
    </p:custDataLst>
  </p:cSld>
  <p:clrMapOvr>
    <a:masterClrMapping/>
  </p:clrMapOvr>
  <p:transition advTm="152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5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450"/>
                            </p:stCondLst>
                            <p:childTnLst>
                              <p:par>
                                <p:cTn id="19" presetID="9"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0"/>
                                        <p:tgtEl>
                                          <p:spTgt spid="26"/>
                                        </p:tgtEl>
                                      </p:cBhvr>
                                    </p:animEffect>
                                  </p:childTnLst>
                                </p:cTn>
                              </p:par>
                              <p:par>
                                <p:cTn id="22" presetID="7" presetClass="entr" presetSubtype="4"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0" fill="hold"/>
                                        <p:tgtEl>
                                          <p:spTgt spid="55"/>
                                        </p:tgtEl>
                                        <p:attrNameLst>
                                          <p:attrName>ppt_x</p:attrName>
                                        </p:attrNameLst>
                                      </p:cBhvr>
                                      <p:tavLst>
                                        <p:tav tm="0">
                                          <p:val>
                                            <p:strVal val="#ppt_x"/>
                                          </p:val>
                                        </p:tav>
                                        <p:tav tm="100000">
                                          <p:val>
                                            <p:strVal val="#ppt_x"/>
                                          </p:val>
                                        </p:tav>
                                      </p:tavLst>
                                    </p:anim>
                                    <p:anim calcmode="lin" valueType="num">
                                      <p:cBhvr additive="base">
                                        <p:cTn id="25" dur="5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WHAT DOES KITCHEN CORPS, INC. OFFER?</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0" y="1447800"/>
            <a:ext cx="3716338"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BATHROOM FACILITIES</a:t>
            </a:r>
          </a:p>
        </p:txBody>
      </p:sp>
      <p:cxnSp>
        <p:nvCxnSpPr>
          <p:cNvPr id="24" name="Straight Connector 23"/>
          <p:cNvCxnSpPr/>
          <p:nvPr/>
        </p:nvCxnSpPr>
        <p:spPr>
          <a:xfrm rot="10800000" flipV="1">
            <a:off x="0" y="1809750"/>
            <a:ext cx="502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tretch>
            <a:fillRect/>
          </a:stretch>
        </p:blipFill>
        <p:spPr>
          <a:xfrm>
            <a:off x="3714750" y="2438400"/>
            <a:ext cx="4775200" cy="3581400"/>
          </a:xfrm>
          <a:prstGeom prst="rect">
            <a:avLst/>
          </a:prstGeom>
          <a:ln w="38100" cap="sq">
            <a:solidFill>
              <a:schemeClr val="bg1"/>
            </a:solidFill>
            <a:prstDash val="solid"/>
            <a:miter lim="800000"/>
          </a:ln>
          <a:effectLst>
            <a:outerShdw blurRad="50800" dist="38100" dir="2700000" algn="tl" rotWithShape="0">
              <a:schemeClr val="bg1">
                <a:alpha val="43000"/>
              </a:schemeClr>
            </a:outerShdw>
          </a:effectLst>
        </p:spPr>
      </p:pic>
      <p:sp>
        <p:nvSpPr>
          <p:cNvPr id="55" name="TextBox 54"/>
          <p:cNvSpPr txBox="1">
            <a:spLocks noChangeArrowheads="1"/>
          </p:cNvSpPr>
          <p:nvPr/>
        </p:nvSpPr>
        <p:spPr bwMode="auto">
          <a:xfrm>
            <a:off x="0" y="2366963"/>
            <a:ext cx="2743200" cy="3694112"/>
          </a:xfrm>
          <a:prstGeom prst="rect">
            <a:avLst/>
          </a:prstGeom>
          <a:noFill/>
          <a:ln w="9525">
            <a:noFill/>
            <a:miter lim="800000"/>
            <a:headEnd/>
            <a:tailEnd/>
          </a:ln>
        </p:spPr>
        <p:txBody>
          <a:bodyPr>
            <a:spAutoFit/>
          </a:bodyPr>
          <a:lstStyle/>
          <a:p>
            <a:pPr>
              <a:buFont typeface="Wingdings" pitchFamily="2" charset="2"/>
              <a:buChar char="v"/>
            </a:pPr>
            <a:r>
              <a:rPr lang="en-US">
                <a:solidFill>
                  <a:schemeClr val="tx2"/>
                </a:solidFill>
              </a:rPr>
              <a:t>  GENDER SPECIFIC AREAS</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TOILETS &amp; URINALS</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HAND SINKS</a:t>
            </a:r>
          </a:p>
          <a:p>
            <a:pPr>
              <a:buFont typeface="Wingdings" pitchFamily="2" charset="2"/>
              <a:buChar char="v"/>
            </a:pPr>
            <a:endParaRPr lang="en-US">
              <a:solidFill>
                <a:schemeClr val="tx2"/>
              </a:solidFill>
            </a:endParaRPr>
          </a:p>
          <a:p>
            <a:pPr>
              <a:buFont typeface="Wingdings" pitchFamily="2" charset="2"/>
              <a:buChar char="v"/>
            </a:pPr>
            <a:r>
              <a:rPr lang="en-US">
                <a:solidFill>
                  <a:schemeClr val="tx2"/>
                </a:solidFill>
              </a:rPr>
              <a:t>  ADA COMPLIANT</a:t>
            </a:r>
          </a:p>
          <a:p>
            <a:endParaRPr lang="en-US">
              <a:solidFill>
                <a:schemeClr val="tx2"/>
              </a:solidFill>
            </a:endParaRPr>
          </a:p>
          <a:p>
            <a:pPr>
              <a:buFont typeface="Wingdings" pitchFamily="2" charset="2"/>
              <a:buChar char="v"/>
            </a:pPr>
            <a:r>
              <a:rPr lang="en-US">
                <a:solidFill>
                  <a:schemeClr val="tx2"/>
                </a:solidFill>
              </a:rPr>
              <a:t>  VENTILATION</a:t>
            </a:r>
          </a:p>
          <a:p>
            <a:pPr>
              <a:buFont typeface="Wingdings" pitchFamily="2" charset="2"/>
              <a:buChar char="v"/>
            </a:pPr>
            <a:endParaRPr lang="en-US">
              <a:solidFill>
                <a:schemeClr val="tx2"/>
              </a:solidFill>
            </a:endParaRPr>
          </a:p>
          <a:p>
            <a:endParaRPr lang="en-US"/>
          </a:p>
          <a:p>
            <a:endParaRPr lang="en-US"/>
          </a:p>
        </p:txBody>
      </p:sp>
    </p:spTree>
    <p:custDataLst>
      <p:tags r:id="rId1"/>
    </p:custDataLst>
  </p:cSld>
  <p:clrMapOvr>
    <a:masterClrMapping/>
  </p:clrMapOvr>
  <p:transition advTm="154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0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9"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0"/>
                                        <p:tgtEl>
                                          <p:spTgt spid="26"/>
                                        </p:tgtEl>
                                      </p:cBhvr>
                                    </p:animEffect>
                                  </p:childTnLst>
                                </p:cTn>
                              </p:par>
                              <p:par>
                                <p:cTn id="22" presetID="7" presetClass="entr" presetSubtype="4"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0" fill="hold"/>
                                        <p:tgtEl>
                                          <p:spTgt spid="55"/>
                                        </p:tgtEl>
                                        <p:attrNameLst>
                                          <p:attrName>ppt_x</p:attrName>
                                        </p:attrNameLst>
                                      </p:cBhvr>
                                      <p:tavLst>
                                        <p:tav tm="0">
                                          <p:val>
                                            <p:strVal val="#ppt_x"/>
                                          </p:val>
                                        </p:tav>
                                        <p:tav tm="100000">
                                          <p:val>
                                            <p:strVal val="#ppt_x"/>
                                          </p:val>
                                        </p:tav>
                                      </p:tavLst>
                                    </p:anim>
                                    <p:anim calcmode="lin" valueType="num">
                                      <p:cBhvr additive="base">
                                        <p:cTn id="25" dur="5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defRPr/>
            </a:pPr>
            <a:r>
              <a:rPr lang="en-US" sz="3800" dirty="0" smtClean="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rPr>
              <a:t>WHAT DOES KITCHEN CORPS, INC. OFFER?</a:t>
            </a:r>
            <a:endParaRPr lang="en-US" sz="3800" dirty="0">
              <a:ln w="19050">
                <a:solidFill>
                  <a:srgbClr val="C00000"/>
                </a:solidFill>
                <a:prstDash val="solid"/>
              </a:ln>
              <a:solidFill>
                <a:srgbClr val="C00000">
                  <a:alpha val="50000"/>
                </a:srgbClr>
              </a:solidFill>
              <a:effectLst>
                <a:outerShdw blurRad="50000" dist="50800" dir="7500000" algn="tl">
                  <a:srgbClr val="000000">
                    <a:shade val="5000"/>
                    <a:alpha val="35000"/>
                  </a:srgbClr>
                </a:outerShdw>
              </a:effectLst>
              <a:latin typeface="Franklin Gothic Book" pitchFamily="34" charset="0"/>
            </a:endParaRPr>
          </a:p>
        </p:txBody>
      </p:sp>
      <p:sp>
        <p:nvSpPr>
          <p:cNvPr id="22" name="TextBox 21"/>
          <p:cNvSpPr txBox="1"/>
          <p:nvPr/>
        </p:nvSpPr>
        <p:spPr>
          <a:xfrm>
            <a:off x="5598606" y="1447800"/>
            <a:ext cx="3545394" cy="46166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auto">
              <a:spcBef>
                <a:spcPts val="0"/>
              </a:spcBef>
              <a:spcAft>
                <a:spcPts val="0"/>
              </a:spcAft>
              <a:defRPr/>
            </a:pPr>
            <a:r>
              <a:rPr lang="en-US" sz="2400" b="1" cap="all" dirty="0">
                <a:ln w="0">
                  <a:solidFill>
                    <a:schemeClr val="tx2"/>
                  </a:solidFill>
                </a:ln>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effectLst>
                  <a:reflection blurRad="12700" stA="50000" endPos="50000" dist="5000" dir="5400000" sy="-100000" rotWithShape="0"/>
                </a:effectLst>
                <a:latin typeface="+mn-lt"/>
                <a:cs typeface="+mn-cs"/>
              </a:rPr>
              <a:t>ADDITIONAL OPTIONS</a:t>
            </a:r>
          </a:p>
        </p:txBody>
      </p:sp>
      <p:cxnSp>
        <p:nvCxnSpPr>
          <p:cNvPr id="24" name="Straight Connector 23"/>
          <p:cNvCxnSpPr/>
          <p:nvPr/>
        </p:nvCxnSpPr>
        <p:spPr>
          <a:xfrm rot="10800000" flipV="1">
            <a:off x="4114800" y="1809750"/>
            <a:ext cx="502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descr="KitchenCorpsVideo2009_041a.jpg"/>
          <p:cNvPicPr>
            <a:picLocks noChangeAspect="1"/>
          </p:cNvPicPr>
          <p:nvPr/>
        </p:nvPicPr>
        <p:blipFill>
          <a:blip r:embed="rId4"/>
          <a:stretch>
            <a:fillRect/>
          </a:stretch>
        </p:blipFill>
        <p:spPr>
          <a:xfrm>
            <a:off x="342900" y="2439988"/>
            <a:ext cx="5486400" cy="3654425"/>
          </a:xfrm>
          <a:prstGeom prst="rect">
            <a:avLst/>
          </a:prstGeom>
          <a:ln w="38100" cap="sq">
            <a:solidFill>
              <a:schemeClr val="tx2"/>
            </a:solidFill>
            <a:prstDash val="solid"/>
            <a:miter lim="800000"/>
          </a:ln>
          <a:effectLst>
            <a:outerShdw blurRad="50800" dist="38100" dir="8100000" algn="tr" rotWithShape="0">
              <a:schemeClr val="tx2">
                <a:alpha val="40000"/>
              </a:schemeClr>
            </a:outerShdw>
          </a:effectLst>
        </p:spPr>
      </p:pic>
      <p:sp>
        <p:nvSpPr>
          <p:cNvPr id="55" name="TextBox 54"/>
          <p:cNvSpPr txBox="1">
            <a:spLocks noChangeArrowheads="1"/>
          </p:cNvSpPr>
          <p:nvPr/>
        </p:nvSpPr>
        <p:spPr bwMode="auto">
          <a:xfrm>
            <a:off x="6324600" y="2366963"/>
            <a:ext cx="2819400" cy="5356225"/>
          </a:xfrm>
          <a:prstGeom prst="rect">
            <a:avLst/>
          </a:prstGeom>
          <a:noFill/>
          <a:ln w="9525">
            <a:noFill/>
            <a:miter lim="800000"/>
            <a:headEnd/>
            <a:tailEnd/>
          </a:ln>
        </p:spPr>
        <p:txBody>
          <a:bodyPr>
            <a:spAutoFit/>
          </a:bodyPr>
          <a:lstStyle/>
          <a:p>
            <a:pPr>
              <a:buFont typeface="Wingdings" pitchFamily="2" charset="2"/>
              <a:buChar char="v"/>
            </a:pPr>
            <a:r>
              <a:rPr lang="en-US">
                <a:solidFill>
                  <a:schemeClr val="bg1"/>
                </a:solidFill>
              </a:rPr>
              <a:t>  DECKING, RAMPS, AND LIFTS</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GENERATED POWER</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OFFICES</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BUNK HOUSES</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SHOWERS</a:t>
            </a:r>
          </a:p>
          <a:p>
            <a:pPr>
              <a:buFont typeface="Wingdings" pitchFamily="2" charset="2"/>
              <a:buChar char="v"/>
            </a:pPr>
            <a:endParaRPr lang="en-US">
              <a:solidFill>
                <a:schemeClr val="bg1"/>
              </a:solidFill>
            </a:endParaRPr>
          </a:p>
          <a:p>
            <a:pPr>
              <a:buFont typeface="Wingdings" pitchFamily="2" charset="2"/>
              <a:buChar char="v"/>
            </a:pPr>
            <a:r>
              <a:rPr lang="en-US">
                <a:solidFill>
                  <a:schemeClr val="bg1"/>
                </a:solidFill>
              </a:rPr>
              <a:t>  SERVICE OR PREVENTATIVE MAINTENANCE AGREEMENTS</a:t>
            </a:r>
          </a:p>
          <a:p>
            <a:pPr>
              <a:buFont typeface="Wingdings" pitchFamily="2" charset="2"/>
              <a:buChar char="v"/>
            </a:pPr>
            <a:endParaRPr lang="en-US">
              <a:solidFill>
                <a:schemeClr val="bg1"/>
              </a:solidFill>
            </a:endParaRPr>
          </a:p>
          <a:p>
            <a:endParaRPr lang="en-US"/>
          </a:p>
          <a:p>
            <a:endParaRPr lang="en-US"/>
          </a:p>
        </p:txBody>
      </p:sp>
    </p:spTree>
    <p:custDataLst>
      <p:tags r:id="rId1"/>
    </p:custDataLst>
  </p:cSld>
  <p:clrMapOvr>
    <a:masterClrMapping/>
  </p:clrMapOvr>
  <p:transition advTm="152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00"/>
                            </p:stCondLst>
                            <p:childTnLst>
                              <p:par>
                                <p:cTn id="13" presetID="47" presetClass="entr" presetSubtype="0" fill="hold" nodeType="after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9"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0"/>
                                        <p:tgtEl>
                                          <p:spTgt spid="26"/>
                                        </p:tgtEl>
                                      </p:cBhvr>
                                    </p:animEffect>
                                  </p:childTnLst>
                                </p:cTn>
                              </p:par>
                              <p:par>
                                <p:cTn id="22" presetID="7" presetClass="entr" presetSubtype="4"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0" fill="hold"/>
                                        <p:tgtEl>
                                          <p:spTgt spid="55"/>
                                        </p:tgtEl>
                                        <p:attrNameLst>
                                          <p:attrName>ppt_x</p:attrName>
                                        </p:attrNameLst>
                                      </p:cBhvr>
                                      <p:tavLst>
                                        <p:tav tm="0">
                                          <p:val>
                                            <p:strVal val="#ppt_x"/>
                                          </p:val>
                                        </p:tav>
                                        <p:tav tm="100000">
                                          <p:val>
                                            <p:strVal val="#ppt_x"/>
                                          </p:val>
                                        </p:tav>
                                      </p:tavLst>
                                    </p:anim>
                                    <p:anim calcmode="lin" valueType="num">
                                      <p:cBhvr additive="base">
                                        <p:cTn id="25" dur="5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tags/tag1.xml><?xml version="1.0" encoding="utf-8"?>
<p:tagLst xmlns:a="http://schemas.openxmlformats.org/drawingml/2006/main" xmlns:r="http://schemas.openxmlformats.org/officeDocument/2006/relationships" xmlns:p="http://schemas.openxmlformats.org/presentationml/2006/main">
  <p:tag name="RECTANGLECOLOR" val="12648447"/>
  <p:tag name="VERSION" val="12.0"/>
  <p:tag name="ANIMATION_STYLE" val="Flying Arrow"/>
  <p:tag name="TEMP_ANIMATION_STYLE" val="Flying Arrow"/>
  <p:tag name="TEMP_EFFECTS_PREVIEW" val="1"/>
  <p:tag name="TEMP_SHOW_WITH_SHAPES" val="0"/>
  <p:tag name="TEMP_RECT_COLOR" val="55295"/>
  <p:tag name="TEMP_SHADOW" val="0"/>
  <p:tag name="TEMP_ENABLE_SOUND" val="1"/>
  <p:tag name="TEMP_SOUND" val="C:\Program Files (x86)\PowerPlugs\Animator\Sounds\Swish.wav"/>
  <p:tag name="TEMP_TITLEFADE" val="0"/>
  <p:tag name="TEMP_FADE_TO_GREY" val="1"/>
  <p:tag name="ISDEFTEXTURE" val="False"/>
  <p:tag name="FADE_TITLE" val="0"/>
  <p:tag name="SHOW_RECTANGLES" val="1"/>
  <p:tag name="FADE_AFTER_EFFECT" val="1"/>
  <p:tag name="ENABLE_SOUND" val="1"/>
  <p:tag name="PACKED_FLAG" val="0"/>
  <p:tag name="SHOW_PREVIEW" val="1"/>
  <p:tag name="TEXTURE" val="No"/>
  <p:tag name="PREVIEW_CLICKED" val="0"/>
  <p:tag name="SHADOW_SET" val="0"/>
  <p:tag name="SOUND_SET" val="C:\Program Files (x86)\PowerPlugs\Animator\Sounds\Swish.wav"/>
  <p:tag name="FIRST_SELECTED_SLIDE" val="2"/>
</p:tagLst>
</file>

<file path=ppt/tags/tag10.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1"/>
</p:tagLst>
</file>

<file path=ppt/tags/tag11.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1"/>
</p:tagLst>
</file>

<file path=ppt/tags/tag12.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9"/>
</p:tagLst>
</file>

<file path=ppt/tags/tag13.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
</p:tagLst>
</file>

<file path=ppt/tags/tag14.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2"/>
</p:tagLst>
</file>

<file path=ppt/tags/tag15.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Air Whoosh 1"/>
  <p:tag name="POWER3D OPTIONS" val="Medium "/>
  <p:tag name="TAGMUSICCLIPISAPPLIEDTOALL" val="yes"/>
  <p:tag name="TAGMUSICCLIPTRANSITIONFILENAME" val="C:\Program Files (x86)\PowerPlugs\Music for PowerPoint\ang_kahora_ml.WAV"/>
  <p:tag name="TAGMUSICCLIPPLAYDURTRANSITION" val="yes"/>
  <p:tag name="TIMING" val="|0.1"/>
</p:tagLst>
</file>

<file path=ppt/tags/tag16.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Air Whoosh 1"/>
  <p:tag name="POWER3D OPTIONS" val="Medium "/>
  <p:tag name="TAGMUSICCLIPISAPPLIEDTOALL" val="yes"/>
  <p:tag name="TAGMUSICCLIPTRANSITIONFILENAME" val="C:\Program Files (x86)\PowerPlugs\Music for PowerPoint\ang_kahora_ml.WAV"/>
  <p:tag name="TAGMUSICCLIPPLAYDURTRANSITION" val="yes"/>
  <p:tag name="TIMING" val="|0.2"/>
</p:tagLst>
</file>

<file path=ppt/tags/tag17.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Air Whoosh 1"/>
  <p:tag name="POWER3D OPTIONS" val="Medium "/>
  <p:tag name="TAGMUSICCLIPISAPPLIEDTOALL" val="yes"/>
  <p:tag name="TAGMUSICCLIPTRANSITIONFILENAME" val="C:\Program Files (x86)\PowerPlugs\Music for PowerPoint\ang_kahora_ml.WAV"/>
  <p:tag name="TAGMUSICCLIPPLAYDURTRANSITION" val="yes"/>
  <p:tag name="TIMING" val="|0.5"/>
</p:tagLst>
</file>

<file path=ppt/tags/tag2.xml><?xml version="1.0" encoding="utf-8"?>
<p:tagLst xmlns:a="http://schemas.openxmlformats.org/drawingml/2006/main" xmlns:r="http://schemas.openxmlformats.org/officeDocument/2006/relationships" xmlns:p="http://schemas.openxmlformats.org/presentationml/2006/main">
  <p:tag name="PACKED_FLAG" val="0"/>
  <p:tag name="SLIDELAYOUT" val="1"/>
  <p:tag name="ANIMATION_STYLE" val="Flying Arrow"/>
  <p:tag name="FADE_AFTER_EFFECT" val="1"/>
  <p:tag name="ENABLE_SOUND" val="1"/>
  <p:tag name="FADE_TITLE" val="0"/>
  <p:tag name="RECTANGLECOLOR" val="55295"/>
  <p:tag name="SHOW_RECTANGLES" val="0"/>
  <p:tag name="SHADOW_SET" val="0"/>
  <p:tag name="SOUNDBACK" val="Swish"/>
  <p:tag name="ISDEFTEXTURE" val="False"/>
  <p:tag name="TEXTURE" val="No"/>
  <p:tag name="ANIMATE_DONE" val="1"/>
  <p:tag name="POWER3D OPTIONS" val="Medium "/>
  <p:tag name="SOUND_SET" val="C:\Program Files (x86)\PowerPlugs\Animator\Sounds\Swish.wav"/>
  <p:tag name="TAGMUSICCLIPISAPPLIEDTOALL" val="yes"/>
  <p:tag name="TAGMUSICCLIPTRANSITIONFILENAME" val="C:\Program Files (x86)\PowerPlugs\Music for PowerPoint\ang_kahora_ml.wav"/>
  <p:tag name="TAGMUSICCLIPPLAYDURTRANSITION" val="yes"/>
  <p:tag name="TIMING" val="|0.9"/>
</p:tagLst>
</file>

<file path=ppt/tags/tag3.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Select Sound]"/>
  <p:tag name="TEXTURE" val="No"/>
  <p:tag name="POWER3D TRANSITION" val="TurningPieces.p3d 0"/>
  <p:tag name="POWER3D OPTIONS" val="Medium "/>
  <p:tag name="POWER3D IMAGE0" val="C:\Program Files (x86)\PowerPlugs\Transitions\puzzle.bmp"/>
  <p:tag name="TAGMUSICCLIPISAPPLIEDTOALL" val="yes"/>
  <p:tag name="TAGMUSICCLIPTRANSITIONFILENAME" val="C:\Program Files (x86)\PowerPlugs\Music for PowerPoint\ang_kahora_ml.WAV"/>
  <p:tag name="TAGMUSICCLIPPLAYDURTRANSITION" val="yes"/>
  <p:tag name="TIMING" val="|0.2"/>
</p:tagLst>
</file>

<file path=ppt/tags/tag4.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1"/>
</p:tagLst>
</file>

<file path=ppt/tags/tag5.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
</p:tagLst>
</file>

<file path=ppt/tags/tag6.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1"/>
</p:tagLst>
</file>

<file path=ppt/tags/tag7.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1"/>
</p:tagLst>
</file>

<file path=ppt/tags/tag8.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
</p:tagLst>
</file>

<file path=ppt/tags/tag9.xml><?xml version="1.0" encoding="utf-8"?>
<p:tagLst xmlns:a="http://schemas.openxmlformats.org/drawingml/2006/main" xmlns:r="http://schemas.openxmlformats.org/officeDocument/2006/relationships" xmlns:p="http://schemas.openxmlformats.org/presentationml/2006/main">
  <p:tag name="FADE_AFTER_EFFECT" val="1"/>
  <p:tag name="ENABLE_SOUND" val="1"/>
  <p:tag name="FADE_TITLE" val="0"/>
  <p:tag name="RECTANGLECOLOR" val="55295"/>
  <p:tag name="SHOW_RECTANGLES" val="1"/>
  <p:tag name="SHADOW_SET" val="0"/>
  <p:tag name="PACKED_FLAG" val="0"/>
  <p:tag name="SOUNDBACK" val="Zipper"/>
  <p:tag name="POWER3D OPTIONS" val="Medium "/>
  <p:tag name="TAGMUSICCLIPISAPPLIEDTOALL" val="yes"/>
  <p:tag name="TAGMUSICCLIPTRANSITIONFILENAME" val="C:\Program Files (x86)\PowerPlugs\Music for PowerPoint\ang_kahora_ml.WAV"/>
  <p:tag name="TAGMUSICCLIPPLAYDURTRANSITION" val="yes"/>
  <p:tag name="TIMING" val="|0"/>
</p:tagLst>
</file>

<file path=ppt/theme/theme1.xml><?xml version="1.0" encoding="utf-8"?>
<a:theme xmlns:a="http://schemas.openxmlformats.org/drawingml/2006/main" name="Decision_am_15 PowerPlugs Templates for PowerPoint">
  <a:themeElements>
    <a:clrScheme name="Default Design 15">
      <a:dk1>
        <a:srgbClr val="000000"/>
      </a:dk1>
      <a:lt1>
        <a:srgbClr val="000099"/>
      </a:lt1>
      <a:dk2>
        <a:srgbClr val="CC3300"/>
      </a:dk2>
      <a:lt2>
        <a:srgbClr val="003366"/>
      </a:lt2>
      <a:accent1>
        <a:srgbClr val="3366CC"/>
      </a:accent1>
      <a:accent2>
        <a:srgbClr val="00B000"/>
      </a:accent2>
      <a:accent3>
        <a:srgbClr val="AAAACA"/>
      </a:accent3>
      <a:accent4>
        <a:srgbClr val="000000"/>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3366"/>
        </a:dk1>
        <a:lt1>
          <a:srgbClr val="FFFFFF"/>
        </a:lt1>
        <a:dk2>
          <a:srgbClr val="000099"/>
        </a:dk2>
        <a:lt2>
          <a:srgbClr val="CC3300"/>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14">
        <a:dk1>
          <a:srgbClr val="3E3E5C"/>
        </a:dk1>
        <a:lt1>
          <a:srgbClr val="FFFF66"/>
        </a:lt1>
        <a:dk2>
          <a:srgbClr val="666699"/>
        </a:dk2>
        <a:lt2>
          <a:srgbClr val="FFFFFF"/>
        </a:lt2>
        <a:accent1>
          <a:srgbClr val="60597B"/>
        </a:accent1>
        <a:accent2>
          <a:srgbClr val="6666FF"/>
        </a:accent2>
        <a:accent3>
          <a:srgbClr val="B8B8CA"/>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5">
        <a:dk1>
          <a:srgbClr val="000000"/>
        </a:dk1>
        <a:lt1>
          <a:srgbClr val="000099"/>
        </a:lt1>
        <a:dk2>
          <a:srgbClr val="CC3300"/>
        </a:dk2>
        <a:lt2>
          <a:srgbClr val="003366"/>
        </a:lt2>
        <a:accent1>
          <a:srgbClr val="3366CC"/>
        </a:accent1>
        <a:accent2>
          <a:srgbClr val="00B000"/>
        </a:accent2>
        <a:accent3>
          <a:srgbClr val="AAAACA"/>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1487</TotalTime>
  <Words>149</Words>
  <Application>Microsoft Office PowerPoint</Application>
  <PresentationFormat>On-screen Show (4:3)</PresentationFormat>
  <Paragraphs>71</Paragraphs>
  <Slides>16</Slides>
  <Notes>16</Notes>
  <HiddenSlides>0</HiddenSlides>
  <MMClips>0</MMClips>
  <ScaleCrop>false</ScaleCrop>
  <HeadingPairs>
    <vt:vector size="6" baseType="variant">
      <vt:variant>
        <vt:lpstr>Fonts Used</vt:lpstr>
      </vt:variant>
      <vt:variant>
        <vt:i4>3</vt:i4>
      </vt:variant>
      <vt:variant>
        <vt:lpstr>Design Template</vt:lpstr>
      </vt:variant>
      <vt:variant>
        <vt:i4>2</vt:i4>
      </vt:variant>
      <vt:variant>
        <vt:lpstr>Slide Titles</vt:lpstr>
      </vt:variant>
      <vt:variant>
        <vt:i4>16</vt:i4>
      </vt:variant>
    </vt:vector>
  </HeadingPairs>
  <TitlesOfParts>
    <vt:vector size="21" baseType="lpstr">
      <vt:lpstr>Arial</vt:lpstr>
      <vt:lpstr>Calibri</vt:lpstr>
      <vt:lpstr>Wingdings</vt:lpstr>
      <vt:lpstr>Decision_am_15 PowerPlugs Templates for PowerPoint</vt:lpstr>
      <vt:lpstr>Decision_am_15 PowerPlugs Templates for PowerPoint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Kitchen Corps Inc. Presentation</dc:title>
  <dc:creator>srogers</dc:creator>
  <cp:lastModifiedBy>rickvidallon</cp:lastModifiedBy>
  <cp:revision>116</cp:revision>
  <dcterms:created xsi:type="dcterms:W3CDTF">2009-10-21T19:47:30Z</dcterms:created>
  <dcterms:modified xsi:type="dcterms:W3CDTF">2012-08-16T16:21:13Z</dcterms:modified>
</cp:coreProperties>
</file>